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90" r:id="rId3"/>
    <p:sldId id="257" r:id="rId4"/>
    <p:sldId id="262" r:id="rId5"/>
    <p:sldId id="258" r:id="rId6"/>
    <p:sldId id="259" r:id="rId7"/>
    <p:sldId id="260" r:id="rId8"/>
    <p:sldId id="261" r:id="rId9"/>
    <p:sldId id="264" r:id="rId10"/>
    <p:sldId id="265" r:id="rId11"/>
    <p:sldId id="266" r:id="rId12"/>
    <p:sldId id="271" r:id="rId13"/>
    <p:sldId id="267" r:id="rId14"/>
    <p:sldId id="263" r:id="rId15"/>
    <p:sldId id="268" r:id="rId16"/>
    <p:sldId id="269" r:id="rId17"/>
    <p:sldId id="276" r:id="rId18"/>
    <p:sldId id="270" r:id="rId19"/>
    <p:sldId id="274" r:id="rId20"/>
    <p:sldId id="272" r:id="rId21"/>
    <p:sldId id="273" r:id="rId22"/>
    <p:sldId id="277" r:id="rId23"/>
    <p:sldId id="275" r:id="rId24"/>
    <p:sldId id="279" r:id="rId25"/>
    <p:sldId id="283" r:id="rId26"/>
    <p:sldId id="284" r:id="rId27"/>
    <p:sldId id="287" r:id="rId28"/>
    <p:sldId id="286" r:id="rId29"/>
    <p:sldId id="288" r:id="rId30"/>
    <p:sldId id="289"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D9D9"/>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EA40CE-7E68-4D71-844D-ACD648C46AD6}"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8A51D143-CCBE-4F5D-945A-0A226FC16E54}">
      <dgm:prSet/>
      <dgm:spPr/>
      <dgm:t>
        <a:bodyPr/>
        <a:lstStyle/>
        <a:p>
          <a:r>
            <a:rPr lang="fr-CA"/>
            <a:t>Selon l’étude réalisée en 2024 par Miller et Létourneau sur la qualité de l’eau du lac Laurel </a:t>
          </a:r>
          <a:endParaRPr lang="en-US"/>
        </a:p>
      </dgm:t>
    </dgm:pt>
    <dgm:pt modelId="{CB654EE4-A1E1-468E-AD9E-8AD6918B45E2}" type="parTrans" cxnId="{EF19CF48-5132-4551-894F-1A28ACD42CDC}">
      <dgm:prSet/>
      <dgm:spPr/>
      <dgm:t>
        <a:bodyPr/>
        <a:lstStyle/>
        <a:p>
          <a:endParaRPr lang="en-US"/>
        </a:p>
      </dgm:t>
    </dgm:pt>
    <dgm:pt modelId="{D401E134-1958-4257-8FCF-62166766BC8F}" type="sibTrans" cxnId="{EF19CF48-5132-4551-894F-1A28ACD42CDC}">
      <dgm:prSet/>
      <dgm:spPr/>
      <dgm:t>
        <a:bodyPr/>
        <a:lstStyle/>
        <a:p>
          <a:endParaRPr lang="en-US"/>
        </a:p>
      </dgm:t>
    </dgm:pt>
    <dgm:pt modelId="{77F5C8E9-F25A-4969-B0A5-5FC8EAE872B2}">
      <dgm:prSet/>
      <dgm:spPr/>
      <dgm:t>
        <a:bodyPr/>
        <a:lstStyle/>
        <a:p>
          <a:r>
            <a:rPr lang="fr-CA" i="1" dirty="0"/>
            <a:t>La navigation de plaisance a également un impact sur l’érosion des rives et sur l’enrichissement du lac. Il importe donc de limiter sa vitesse dans les zones peu profondes pour éviter le </a:t>
          </a:r>
          <a:r>
            <a:rPr lang="fr-CA" b="1" i="1" dirty="0"/>
            <a:t>brassage des sédiments qui entraîne le relargage du phosphore</a:t>
          </a:r>
          <a:r>
            <a:rPr lang="fr-CA" i="1" dirty="0"/>
            <a:t>. </a:t>
          </a:r>
          <a:endParaRPr lang="en-US" dirty="0"/>
        </a:p>
      </dgm:t>
    </dgm:pt>
    <dgm:pt modelId="{FE3AD8BE-B521-468F-BF93-9406C46968F1}" type="parTrans" cxnId="{6053DA7B-506B-44EB-9A53-198B39582DAC}">
      <dgm:prSet/>
      <dgm:spPr/>
      <dgm:t>
        <a:bodyPr/>
        <a:lstStyle/>
        <a:p>
          <a:endParaRPr lang="en-US"/>
        </a:p>
      </dgm:t>
    </dgm:pt>
    <dgm:pt modelId="{742B98D9-E01E-4030-95E2-8D7CCC334435}" type="sibTrans" cxnId="{6053DA7B-506B-44EB-9A53-198B39582DAC}">
      <dgm:prSet/>
      <dgm:spPr/>
      <dgm:t>
        <a:bodyPr/>
        <a:lstStyle/>
        <a:p>
          <a:endParaRPr lang="en-US"/>
        </a:p>
      </dgm:t>
    </dgm:pt>
    <dgm:pt modelId="{2C379B0A-2DDD-2542-B58C-4FB141632E63}" type="pres">
      <dgm:prSet presAssocID="{6DEA40CE-7E68-4D71-844D-ACD648C46AD6}" presName="Name0" presStyleCnt="0">
        <dgm:presLayoutVars>
          <dgm:dir/>
          <dgm:animLvl val="lvl"/>
          <dgm:resizeHandles val="exact"/>
        </dgm:presLayoutVars>
      </dgm:prSet>
      <dgm:spPr/>
    </dgm:pt>
    <dgm:pt modelId="{440FB93C-2D93-2144-88DE-451A2A2CFB06}" type="pres">
      <dgm:prSet presAssocID="{8A51D143-CCBE-4F5D-945A-0A226FC16E54}" presName="boxAndChildren" presStyleCnt="0"/>
      <dgm:spPr/>
    </dgm:pt>
    <dgm:pt modelId="{FA45E615-2AD7-664C-AE06-60AE38DDABB7}" type="pres">
      <dgm:prSet presAssocID="{8A51D143-CCBE-4F5D-945A-0A226FC16E54}" presName="parentTextBox" presStyleLbl="node1" presStyleIdx="0" presStyleCnt="1"/>
      <dgm:spPr/>
    </dgm:pt>
    <dgm:pt modelId="{A9FEC821-9E90-F74B-BE87-EFB8634C8941}" type="pres">
      <dgm:prSet presAssocID="{8A51D143-CCBE-4F5D-945A-0A226FC16E54}" presName="entireBox" presStyleLbl="node1" presStyleIdx="0" presStyleCnt="1"/>
      <dgm:spPr/>
    </dgm:pt>
    <dgm:pt modelId="{FE6224A7-0B4B-E140-B3D4-1D6856104375}" type="pres">
      <dgm:prSet presAssocID="{8A51D143-CCBE-4F5D-945A-0A226FC16E54}" presName="descendantBox" presStyleCnt="0"/>
      <dgm:spPr/>
    </dgm:pt>
    <dgm:pt modelId="{E65BDFF8-38EC-E144-BF94-0F00F9C887BF}" type="pres">
      <dgm:prSet presAssocID="{77F5C8E9-F25A-4969-B0A5-5FC8EAE872B2}" presName="childTextBox" presStyleLbl="fgAccFollowNode1" presStyleIdx="0" presStyleCnt="1">
        <dgm:presLayoutVars>
          <dgm:bulletEnabled val="1"/>
        </dgm:presLayoutVars>
      </dgm:prSet>
      <dgm:spPr/>
    </dgm:pt>
  </dgm:ptLst>
  <dgm:cxnLst>
    <dgm:cxn modelId="{63FF752E-B0E7-5242-BC5B-BAA809A02C64}" type="presOf" srcId="{8A51D143-CCBE-4F5D-945A-0A226FC16E54}" destId="{FA45E615-2AD7-664C-AE06-60AE38DDABB7}" srcOrd="0" destOrd="0" presId="urn:microsoft.com/office/officeart/2005/8/layout/process4"/>
    <dgm:cxn modelId="{EF19CF48-5132-4551-894F-1A28ACD42CDC}" srcId="{6DEA40CE-7E68-4D71-844D-ACD648C46AD6}" destId="{8A51D143-CCBE-4F5D-945A-0A226FC16E54}" srcOrd="0" destOrd="0" parTransId="{CB654EE4-A1E1-468E-AD9E-8AD6918B45E2}" sibTransId="{D401E134-1958-4257-8FCF-62166766BC8F}"/>
    <dgm:cxn modelId="{80F6344D-E99C-0748-BF0A-74CF536C1A12}" type="presOf" srcId="{77F5C8E9-F25A-4969-B0A5-5FC8EAE872B2}" destId="{E65BDFF8-38EC-E144-BF94-0F00F9C887BF}" srcOrd="0" destOrd="0" presId="urn:microsoft.com/office/officeart/2005/8/layout/process4"/>
    <dgm:cxn modelId="{6053DA7B-506B-44EB-9A53-198B39582DAC}" srcId="{8A51D143-CCBE-4F5D-945A-0A226FC16E54}" destId="{77F5C8E9-F25A-4969-B0A5-5FC8EAE872B2}" srcOrd="0" destOrd="0" parTransId="{FE3AD8BE-B521-468F-BF93-9406C46968F1}" sibTransId="{742B98D9-E01E-4030-95E2-8D7CCC334435}"/>
    <dgm:cxn modelId="{4EC418A0-6CF5-7D4E-BD94-AF65CA13636E}" type="presOf" srcId="{6DEA40CE-7E68-4D71-844D-ACD648C46AD6}" destId="{2C379B0A-2DDD-2542-B58C-4FB141632E63}" srcOrd="0" destOrd="0" presId="urn:microsoft.com/office/officeart/2005/8/layout/process4"/>
    <dgm:cxn modelId="{959E1FB1-E9C3-FE49-82BF-0B1CFC602211}" type="presOf" srcId="{8A51D143-CCBE-4F5D-945A-0A226FC16E54}" destId="{A9FEC821-9E90-F74B-BE87-EFB8634C8941}" srcOrd="1" destOrd="0" presId="urn:microsoft.com/office/officeart/2005/8/layout/process4"/>
    <dgm:cxn modelId="{28988AEA-BF7A-CE43-82CA-318B1C51A983}" type="presParOf" srcId="{2C379B0A-2DDD-2542-B58C-4FB141632E63}" destId="{440FB93C-2D93-2144-88DE-451A2A2CFB06}" srcOrd="0" destOrd="0" presId="urn:microsoft.com/office/officeart/2005/8/layout/process4"/>
    <dgm:cxn modelId="{DB70E8E1-BD6F-C047-9D1B-AD9B23CF3F82}" type="presParOf" srcId="{440FB93C-2D93-2144-88DE-451A2A2CFB06}" destId="{FA45E615-2AD7-664C-AE06-60AE38DDABB7}" srcOrd="0" destOrd="0" presId="urn:microsoft.com/office/officeart/2005/8/layout/process4"/>
    <dgm:cxn modelId="{D285BF49-665E-AA44-BA55-4D08F7D7B7F8}" type="presParOf" srcId="{440FB93C-2D93-2144-88DE-451A2A2CFB06}" destId="{A9FEC821-9E90-F74B-BE87-EFB8634C8941}" srcOrd="1" destOrd="0" presId="urn:microsoft.com/office/officeart/2005/8/layout/process4"/>
    <dgm:cxn modelId="{E50E302D-0337-AF47-AF79-FEA304FEA373}" type="presParOf" srcId="{440FB93C-2D93-2144-88DE-451A2A2CFB06}" destId="{FE6224A7-0B4B-E140-B3D4-1D6856104375}" srcOrd="2" destOrd="0" presId="urn:microsoft.com/office/officeart/2005/8/layout/process4"/>
    <dgm:cxn modelId="{47A6C108-5B97-5D45-8613-F3387A27E2A8}" type="presParOf" srcId="{FE6224A7-0B4B-E140-B3D4-1D6856104375}" destId="{E65BDFF8-38EC-E144-BF94-0F00F9C887B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EC821-9E90-F74B-BE87-EFB8634C8941}">
      <dsp:nvSpPr>
        <dsp:cNvPr id="0" name=""/>
        <dsp:cNvSpPr/>
      </dsp:nvSpPr>
      <dsp:spPr>
        <a:xfrm>
          <a:off x="0" y="0"/>
          <a:ext cx="3612879" cy="497722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fr-CA" sz="2900" kern="1200"/>
            <a:t>Selon l’étude réalisée en 2024 par Miller et Létourneau sur la qualité de l’eau du lac Laurel </a:t>
          </a:r>
          <a:endParaRPr lang="en-US" sz="2900" kern="1200"/>
        </a:p>
      </dsp:txBody>
      <dsp:txXfrm>
        <a:off x="0" y="0"/>
        <a:ext cx="3612879" cy="2687702"/>
      </dsp:txXfrm>
    </dsp:sp>
    <dsp:sp modelId="{E65BDFF8-38EC-E144-BF94-0F00F9C887BF}">
      <dsp:nvSpPr>
        <dsp:cNvPr id="0" name=""/>
        <dsp:cNvSpPr/>
      </dsp:nvSpPr>
      <dsp:spPr>
        <a:xfrm>
          <a:off x="0" y="2588157"/>
          <a:ext cx="3612879" cy="228952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fr-CA" sz="1800" i="1" kern="1200" dirty="0"/>
            <a:t>La navigation de plaisance a également un impact sur l’érosion des rives et sur l’enrichissement du lac. Il importe donc de limiter sa vitesse dans les zones peu profondes pour éviter le </a:t>
          </a:r>
          <a:r>
            <a:rPr lang="fr-CA" sz="1800" b="1" i="1" kern="1200" dirty="0"/>
            <a:t>brassage des sédiments qui entraîne le relargage du phosphore</a:t>
          </a:r>
          <a:r>
            <a:rPr lang="fr-CA" sz="1800" i="1" kern="1200" dirty="0"/>
            <a:t>. </a:t>
          </a:r>
          <a:endParaRPr lang="en-US" sz="1800" kern="1200" dirty="0"/>
        </a:p>
      </dsp:txBody>
      <dsp:txXfrm>
        <a:off x="0" y="2588157"/>
        <a:ext cx="3612879" cy="22895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6621F-7CC8-9E4F-85DA-825A8D631800}" type="datetimeFigureOut">
              <a:rPr lang="fr-CA" smtClean="0"/>
              <a:t>2025-10-14</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C0308-78F9-EA48-BCB9-CC7E9258F7F1}" type="slidenum">
              <a:rPr lang="fr-CA" smtClean="0"/>
              <a:t>‹n°›</a:t>
            </a:fld>
            <a:endParaRPr lang="fr-CA"/>
          </a:p>
        </p:txBody>
      </p:sp>
    </p:spTree>
    <p:extLst>
      <p:ext uri="{BB962C8B-B14F-4D97-AF65-F5344CB8AC3E}">
        <p14:creationId xmlns:p14="http://schemas.microsoft.com/office/powerpoint/2010/main" val="2267466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EDC0308-78F9-EA48-BCB9-CC7E9258F7F1}" type="slidenum">
              <a:rPr lang="fr-CA" smtClean="0"/>
              <a:t>6</a:t>
            </a:fld>
            <a:endParaRPr lang="fr-CA"/>
          </a:p>
        </p:txBody>
      </p:sp>
    </p:spTree>
    <p:extLst>
      <p:ext uri="{BB962C8B-B14F-4D97-AF65-F5344CB8AC3E}">
        <p14:creationId xmlns:p14="http://schemas.microsoft.com/office/powerpoint/2010/main" val="82125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EDC0308-78F9-EA48-BCB9-CC7E9258F7F1}" type="slidenum">
              <a:rPr lang="fr-CA" smtClean="0"/>
              <a:t>14</a:t>
            </a:fld>
            <a:endParaRPr lang="fr-CA"/>
          </a:p>
        </p:txBody>
      </p:sp>
    </p:spTree>
    <p:extLst>
      <p:ext uri="{BB962C8B-B14F-4D97-AF65-F5344CB8AC3E}">
        <p14:creationId xmlns:p14="http://schemas.microsoft.com/office/powerpoint/2010/main" val="788159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FAA2DC-8A52-4B37-AF6B-700075BC97DA}"/>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p>
        </p:txBody>
      </p:sp>
      <p:sp>
        <p:nvSpPr>
          <p:cNvPr id="3" name="Sous-titre 2">
            <a:extLst>
              <a:ext uri="{FF2B5EF4-FFF2-40B4-BE49-F238E27FC236}">
                <a16:creationId xmlns:a16="http://schemas.microsoft.com/office/drawing/2014/main" id="{78B075BE-EBAB-3A28-FD51-29EF0CD116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p>
        </p:txBody>
      </p:sp>
      <p:sp>
        <p:nvSpPr>
          <p:cNvPr id="4" name="Espace réservé de la date 3">
            <a:extLst>
              <a:ext uri="{FF2B5EF4-FFF2-40B4-BE49-F238E27FC236}">
                <a16:creationId xmlns:a16="http://schemas.microsoft.com/office/drawing/2014/main" id="{0ECC96A6-B3C2-DC1C-3338-024BBCD96F4E}"/>
              </a:ext>
            </a:extLst>
          </p:cNvPr>
          <p:cNvSpPr>
            <a:spLocks noGrp="1"/>
          </p:cNvSpPr>
          <p:nvPr>
            <p:ph type="dt" sz="half" idx="10"/>
          </p:nvPr>
        </p:nvSpPr>
        <p:spPr/>
        <p:txBody>
          <a:bodyPr/>
          <a:lstStyle/>
          <a:p>
            <a:fld id="{DFCE8895-A4EF-A841-9061-B25B4FE3BDAA}" type="datetime1">
              <a:rPr lang="fr-CA" smtClean="0"/>
              <a:t>2025-10-14</a:t>
            </a:fld>
            <a:endParaRPr lang="fr-CA"/>
          </a:p>
        </p:txBody>
      </p:sp>
      <p:sp>
        <p:nvSpPr>
          <p:cNvPr id="5" name="Espace réservé du pied de page 4">
            <a:extLst>
              <a:ext uri="{FF2B5EF4-FFF2-40B4-BE49-F238E27FC236}">
                <a16:creationId xmlns:a16="http://schemas.microsoft.com/office/drawing/2014/main" id="{2128BB2F-8ADF-75A2-B122-7ACE6401FA5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49967FA-02D7-20D1-34EB-79B7BE800B4C}"/>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157427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649CBF-19C5-C7EC-AA60-C2275AEA4281}"/>
              </a:ext>
            </a:extLst>
          </p:cNvPr>
          <p:cNvSpPr>
            <a:spLocks noGrp="1"/>
          </p:cNvSpPr>
          <p:nvPr>
            <p:ph type="title"/>
          </p:nvPr>
        </p:nvSpPr>
        <p:spPr/>
        <p:txBody>
          <a:bodyPr/>
          <a:lstStyle/>
          <a:p>
            <a:r>
              <a:rPr lang="fr-CA"/>
              <a:t>Modifier le style du titre</a:t>
            </a:r>
          </a:p>
        </p:txBody>
      </p:sp>
      <p:sp>
        <p:nvSpPr>
          <p:cNvPr id="3" name="Espace réservé du texte vertical 2">
            <a:extLst>
              <a:ext uri="{FF2B5EF4-FFF2-40B4-BE49-F238E27FC236}">
                <a16:creationId xmlns:a16="http://schemas.microsoft.com/office/drawing/2014/main" id="{83121B8A-D20F-6DE1-EC88-4593D3C6C19A}"/>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46FB3DC3-6496-8CC5-26DB-AABBCE78A976}"/>
              </a:ext>
            </a:extLst>
          </p:cNvPr>
          <p:cNvSpPr>
            <a:spLocks noGrp="1"/>
          </p:cNvSpPr>
          <p:nvPr>
            <p:ph type="dt" sz="half" idx="10"/>
          </p:nvPr>
        </p:nvSpPr>
        <p:spPr/>
        <p:txBody>
          <a:bodyPr/>
          <a:lstStyle/>
          <a:p>
            <a:fld id="{9D5D3DAA-C38A-B14A-82FD-788C5E1DD015}" type="datetime1">
              <a:rPr lang="fr-CA" smtClean="0"/>
              <a:t>2025-10-14</a:t>
            </a:fld>
            <a:endParaRPr lang="fr-CA"/>
          </a:p>
        </p:txBody>
      </p:sp>
      <p:sp>
        <p:nvSpPr>
          <p:cNvPr id="5" name="Espace réservé du pied de page 4">
            <a:extLst>
              <a:ext uri="{FF2B5EF4-FFF2-40B4-BE49-F238E27FC236}">
                <a16:creationId xmlns:a16="http://schemas.microsoft.com/office/drawing/2014/main" id="{AE3D3603-ACBB-DB17-C8A1-F79C529C7ED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9D1EB05-8FD9-E77F-46A8-C707ABFBF331}"/>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371991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D77586-13C5-6BFD-8D52-CCBF6CAD8B92}"/>
              </a:ext>
            </a:extLst>
          </p:cNvPr>
          <p:cNvSpPr>
            <a:spLocks noGrp="1"/>
          </p:cNvSpPr>
          <p:nvPr>
            <p:ph type="title" orient="vert"/>
          </p:nvPr>
        </p:nvSpPr>
        <p:spPr>
          <a:xfrm>
            <a:off x="8724900" y="365125"/>
            <a:ext cx="2628900" cy="5811838"/>
          </a:xfrm>
        </p:spPr>
        <p:txBody>
          <a:bodyPr vert="eaVert"/>
          <a:lstStyle/>
          <a:p>
            <a:r>
              <a:rPr lang="fr-CA"/>
              <a:t>Modifier le style du titre</a:t>
            </a:r>
          </a:p>
        </p:txBody>
      </p:sp>
      <p:sp>
        <p:nvSpPr>
          <p:cNvPr id="3" name="Espace réservé du texte vertical 2">
            <a:extLst>
              <a:ext uri="{FF2B5EF4-FFF2-40B4-BE49-F238E27FC236}">
                <a16:creationId xmlns:a16="http://schemas.microsoft.com/office/drawing/2014/main" id="{2FC3FB17-FF89-D78E-CAD7-E666E7F9DA16}"/>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3DB8C83E-22DB-C7EC-7216-3A32D41483E1}"/>
              </a:ext>
            </a:extLst>
          </p:cNvPr>
          <p:cNvSpPr>
            <a:spLocks noGrp="1"/>
          </p:cNvSpPr>
          <p:nvPr>
            <p:ph type="dt" sz="half" idx="10"/>
          </p:nvPr>
        </p:nvSpPr>
        <p:spPr/>
        <p:txBody>
          <a:bodyPr/>
          <a:lstStyle/>
          <a:p>
            <a:fld id="{C494D10B-508B-1D41-B784-0C0253FC24E7}" type="datetime1">
              <a:rPr lang="fr-CA" smtClean="0"/>
              <a:t>2025-10-14</a:t>
            </a:fld>
            <a:endParaRPr lang="fr-CA"/>
          </a:p>
        </p:txBody>
      </p:sp>
      <p:sp>
        <p:nvSpPr>
          <p:cNvPr id="5" name="Espace réservé du pied de page 4">
            <a:extLst>
              <a:ext uri="{FF2B5EF4-FFF2-40B4-BE49-F238E27FC236}">
                <a16:creationId xmlns:a16="http://schemas.microsoft.com/office/drawing/2014/main" id="{9AFBB254-6AAD-8370-9808-D99C6B75C02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A93EBED-7262-E681-52EB-A4446D66D6DE}"/>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26042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03EB0D-4E25-0138-F05A-3DEE4C206761}"/>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1DE53EBF-2AFA-9329-10E1-1F169EB2B30F}"/>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349D324B-2C4F-7292-ACAC-7DCECF4EE5BF}"/>
              </a:ext>
            </a:extLst>
          </p:cNvPr>
          <p:cNvSpPr>
            <a:spLocks noGrp="1"/>
          </p:cNvSpPr>
          <p:nvPr>
            <p:ph type="dt" sz="half" idx="10"/>
          </p:nvPr>
        </p:nvSpPr>
        <p:spPr/>
        <p:txBody>
          <a:bodyPr/>
          <a:lstStyle/>
          <a:p>
            <a:fld id="{3501455F-CA54-8447-AF0E-C1D6C07FE998}" type="datetime1">
              <a:rPr lang="fr-CA" smtClean="0"/>
              <a:t>2025-10-14</a:t>
            </a:fld>
            <a:endParaRPr lang="fr-CA"/>
          </a:p>
        </p:txBody>
      </p:sp>
      <p:sp>
        <p:nvSpPr>
          <p:cNvPr id="5" name="Espace réservé du pied de page 4">
            <a:extLst>
              <a:ext uri="{FF2B5EF4-FFF2-40B4-BE49-F238E27FC236}">
                <a16:creationId xmlns:a16="http://schemas.microsoft.com/office/drawing/2014/main" id="{00808C38-F258-313F-639E-267176AFEB2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29C9061-529F-5E63-40A4-0A1EC72AFB63}"/>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3854304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5F1E16-8D0F-FE57-FDEB-F3DEC3595863}"/>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p>
        </p:txBody>
      </p:sp>
      <p:sp>
        <p:nvSpPr>
          <p:cNvPr id="3" name="Espace réservé du texte 2">
            <a:extLst>
              <a:ext uri="{FF2B5EF4-FFF2-40B4-BE49-F238E27FC236}">
                <a16:creationId xmlns:a16="http://schemas.microsoft.com/office/drawing/2014/main" id="{8321DFF9-8313-C265-69FF-0D39D73B0B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B2CC30BE-95C4-B4C2-A154-C91775371B2F}"/>
              </a:ext>
            </a:extLst>
          </p:cNvPr>
          <p:cNvSpPr>
            <a:spLocks noGrp="1"/>
          </p:cNvSpPr>
          <p:nvPr>
            <p:ph type="dt" sz="half" idx="10"/>
          </p:nvPr>
        </p:nvSpPr>
        <p:spPr/>
        <p:txBody>
          <a:bodyPr/>
          <a:lstStyle/>
          <a:p>
            <a:fld id="{6D9ACAE4-3EEF-4548-816F-DAC6040FCFF5}" type="datetime1">
              <a:rPr lang="fr-CA" smtClean="0"/>
              <a:t>2025-10-14</a:t>
            </a:fld>
            <a:endParaRPr lang="fr-CA"/>
          </a:p>
        </p:txBody>
      </p:sp>
      <p:sp>
        <p:nvSpPr>
          <p:cNvPr id="5" name="Espace réservé du pied de page 4">
            <a:extLst>
              <a:ext uri="{FF2B5EF4-FFF2-40B4-BE49-F238E27FC236}">
                <a16:creationId xmlns:a16="http://schemas.microsoft.com/office/drawing/2014/main" id="{9ACF9C1A-999D-2038-FC71-9D5F767A9E8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EA8480D-0C35-E6A8-A2B0-C75A6F1F519E}"/>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4021999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44CA51-74A9-B4DC-C79D-72A99582CFBE}"/>
              </a:ext>
            </a:extLst>
          </p:cNvPr>
          <p:cNvSpPr>
            <a:spLocks noGrp="1"/>
          </p:cNvSpPr>
          <p:nvPr>
            <p:ph type="title"/>
          </p:nvPr>
        </p:nvSpPr>
        <p:spPr/>
        <p:txBody>
          <a:bodyPr/>
          <a:lstStyle/>
          <a:p>
            <a:r>
              <a:rPr lang="fr-CA"/>
              <a:t>Modifier le style du titre</a:t>
            </a:r>
          </a:p>
        </p:txBody>
      </p:sp>
      <p:sp>
        <p:nvSpPr>
          <p:cNvPr id="3" name="Espace réservé du contenu 2">
            <a:extLst>
              <a:ext uri="{FF2B5EF4-FFF2-40B4-BE49-F238E27FC236}">
                <a16:creationId xmlns:a16="http://schemas.microsoft.com/office/drawing/2014/main" id="{DF960CC0-95E5-E942-40EA-AC4895B5E2B5}"/>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contenu 3">
            <a:extLst>
              <a:ext uri="{FF2B5EF4-FFF2-40B4-BE49-F238E27FC236}">
                <a16:creationId xmlns:a16="http://schemas.microsoft.com/office/drawing/2014/main" id="{BCB7FEC8-5529-6BAF-4250-2CE1ABBE97BB}"/>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e la date 4">
            <a:extLst>
              <a:ext uri="{FF2B5EF4-FFF2-40B4-BE49-F238E27FC236}">
                <a16:creationId xmlns:a16="http://schemas.microsoft.com/office/drawing/2014/main" id="{88D6C097-06E3-DCC0-F53C-785EC55E26F4}"/>
              </a:ext>
            </a:extLst>
          </p:cNvPr>
          <p:cNvSpPr>
            <a:spLocks noGrp="1"/>
          </p:cNvSpPr>
          <p:nvPr>
            <p:ph type="dt" sz="half" idx="10"/>
          </p:nvPr>
        </p:nvSpPr>
        <p:spPr/>
        <p:txBody>
          <a:bodyPr/>
          <a:lstStyle/>
          <a:p>
            <a:fld id="{79D29CE5-9DAF-5542-B8C7-B402F21FEE10}" type="datetime1">
              <a:rPr lang="fr-CA" smtClean="0"/>
              <a:t>2025-10-14</a:t>
            </a:fld>
            <a:endParaRPr lang="fr-CA"/>
          </a:p>
        </p:txBody>
      </p:sp>
      <p:sp>
        <p:nvSpPr>
          <p:cNvPr id="6" name="Espace réservé du pied de page 5">
            <a:extLst>
              <a:ext uri="{FF2B5EF4-FFF2-40B4-BE49-F238E27FC236}">
                <a16:creationId xmlns:a16="http://schemas.microsoft.com/office/drawing/2014/main" id="{6F639DA2-747E-64E8-696B-B8716E28F40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481903B-B609-EF26-3164-C54B1C13613B}"/>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397851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9F964A-E29B-3EC3-D648-C938646666E9}"/>
              </a:ext>
            </a:extLst>
          </p:cNvPr>
          <p:cNvSpPr>
            <a:spLocks noGrp="1"/>
          </p:cNvSpPr>
          <p:nvPr>
            <p:ph type="title"/>
          </p:nvPr>
        </p:nvSpPr>
        <p:spPr>
          <a:xfrm>
            <a:off x="839788" y="365125"/>
            <a:ext cx="10515600" cy="1325563"/>
          </a:xfrm>
        </p:spPr>
        <p:txBody>
          <a:bodyPr/>
          <a:lstStyle/>
          <a:p>
            <a:r>
              <a:rPr lang="fr-CA"/>
              <a:t>Modifier le style du titre</a:t>
            </a:r>
          </a:p>
        </p:txBody>
      </p:sp>
      <p:sp>
        <p:nvSpPr>
          <p:cNvPr id="3" name="Espace réservé du texte 2">
            <a:extLst>
              <a:ext uri="{FF2B5EF4-FFF2-40B4-BE49-F238E27FC236}">
                <a16:creationId xmlns:a16="http://schemas.microsoft.com/office/drawing/2014/main" id="{8CFA0E93-275C-BA02-BF27-F44D9DAF9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198C9EA3-49C6-B8FA-2BD9-E0443F1C5C1B}"/>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5" name="Espace réservé du texte 4">
            <a:extLst>
              <a:ext uri="{FF2B5EF4-FFF2-40B4-BE49-F238E27FC236}">
                <a16:creationId xmlns:a16="http://schemas.microsoft.com/office/drawing/2014/main" id="{A2049234-0DC2-7818-540B-3A792DC5E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B2B42B22-A355-FF96-6BDA-67ADB1A4DFA9}"/>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7" name="Espace réservé de la date 6">
            <a:extLst>
              <a:ext uri="{FF2B5EF4-FFF2-40B4-BE49-F238E27FC236}">
                <a16:creationId xmlns:a16="http://schemas.microsoft.com/office/drawing/2014/main" id="{EBC193ED-4A4C-9416-C5D6-EC01D1E1D418}"/>
              </a:ext>
            </a:extLst>
          </p:cNvPr>
          <p:cNvSpPr>
            <a:spLocks noGrp="1"/>
          </p:cNvSpPr>
          <p:nvPr>
            <p:ph type="dt" sz="half" idx="10"/>
          </p:nvPr>
        </p:nvSpPr>
        <p:spPr/>
        <p:txBody>
          <a:bodyPr/>
          <a:lstStyle/>
          <a:p>
            <a:fld id="{F237A135-97A2-1E49-A6BF-54F0C4BCE6AB}" type="datetime1">
              <a:rPr lang="fr-CA" smtClean="0"/>
              <a:t>2025-10-14</a:t>
            </a:fld>
            <a:endParaRPr lang="fr-CA"/>
          </a:p>
        </p:txBody>
      </p:sp>
      <p:sp>
        <p:nvSpPr>
          <p:cNvPr id="8" name="Espace réservé du pied de page 7">
            <a:extLst>
              <a:ext uri="{FF2B5EF4-FFF2-40B4-BE49-F238E27FC236}">
                <a16:creationId xmlns:a16="http://schemas.microsoft.com/office/drawing/2014/main" id="{BE94C406-E486-A8FE-556C-ED5D9C31E09A}"/>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D3F3507C-FE9D-3F74-D819-8D22A88BBB8E}"/>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2958110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3A4E6F-0E6A-1DF2-21B5-34C135BD1C49}"/>
              </a:ext>
            </a:extLst>
          </p:cNvPr>
          <p:cNvSpPr>
            <a:spLocks noGrp="1"/>
          </p:cNvSpPr>
          <p:nvPr>
            <p:ph type="title"/>
          </p:nvPr>
        </p:nvSpPr>
        <p:spPr/>
        <p:txBody>
          <a:bodyPr/>
          <a:lstStyle/>
          <a:p>
            <a:r>
              <a:rPr lang="fr-CA"/>
              <a:t>Modifier le style du titre</a:t>
            </a:r>
          </a:p>
        </p:txBody>
      </p:sp>
      <p:sp>
        <p:nvSpPr>
          <p:cNvPr id="3" name="Espace réservé de la date 2">
            <a:extLst>
              <a:ext uri="{FF2B5EF4-FFF2-40B4-BE49-F238E27FC236}">
                <a16:creationId xmlns:a16="http://schemas.microsoft.com/office/drawing/2014/main" id="{1EF9C0B5-1E05-A4CA-234B-799D456239D2}"/>
              </a:ext>
            </a:extLst>
          </p:cNvPr>
          <p:cNvSpPr>
            <a:spLocks noGrp="1"/>
          </p:cNvSpPr>
          <p:nvPr>
            <p:ph type="dt" sz="half" idx="10"/>
          </p:nvPr>
        </p:nvSpPr>
        <p:spPr/>
        <p:txBody>
          <a:bodyPr/>
          <a:lstStyle/>
          <a:p>
            <a:fld id="{B49AA0DF-95B1-C84E-BE68-7CEB411D1AD3}" type="datetime1">
              <a:rPr lang="fr-CA" smtClean="0"/>
              <a:t>2025-10-14</a:t>
            </a:fld>
            <a:endParaRPr lang="fr-CA"/>
          </a:p>
        </p:txBody>
      </p:sp>
      <p:sp>
        <p:nvSpPr>
          <p:cNvPr id="4" name="Espace réservé du pied de page 3">
            <a:extLst>
              <a:ext uri="{FF2B5EF4-FFF2-40B4-BE49-F238E27FC236}">
                <a16:creationId xmlns:a16="http://schemas.microsoft.com/office/drawing/2014/main" id="{A2E6EFE0-9965-C679-6971-40E1D29579B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856537D-08BF-6B49-3F5E-36A67BB67AB5}"/>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1023332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964A0D-C49A-C18D-9A6B-7D85540E0DFC}"/>
              </a:ext>
            </a:extLst>
          </p:cNvPr>
          <p:cNvSpPr>
            <a:spLocks noGrp="1"/>
          </p:cNvSpPr>
          <p:nvPr>
            <p:ph type="dt" sz="half" idx="10"/>
          </p:nvPr>
        </p:nvSpPr>
        <p:spPr/>
        <p:txBody>
          <a:bodyPr/>
          <a:lstStyle/>
          <a:p>
            <a:fld id="{A6D8F8E9-0CB3-BC41-9862-EB3EDFE669BD}" type="datetime1">
              <a:rPr lang="fr-CA" smtClean="0"/>
              <a:t>2025-10-14</a:t>
            </a:fld>
            <a:endParaRPr lang="fr-CA"/>
          </a:p>
        </p:txBody>
      </p:sp>
      <p:sp>
        <p:nvSpPr>
          <p:cNvPr id="3" name="Espace réservé du pied de page 2">
            <a:extLst>
              <a:ext uri="{FF2B5EF4-FFF2-40B4-BE49-F238E27FC236}">
                <a16:creationId xmlns:a16="http://schemas.microsoft.com/office/drawing/2014/main" id="{79C9D1F5-17CC-238C-7810-25DE5EAFF6CA}"/>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4E05B68-38EF-F455-4C23-0FBDA5AFEAF4}"/>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1171574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7DBF38-A9C3-0214-F629-DFA229B0D246}"/>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du contenu 2">
            <a:extLst>
              <a:ext uri="{FF2B5EF4-FFF2-40B4-BE49-F238E27FC236}">
                <a16:creationId xmlns:a16="http://schemas.microsoft.com/office/drawing/2014/main" id="{8B3B8AA7-D201-F9A3-7A76-336919D9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u texte 3">
            <a:extLst>
              <a:ext uri="{FF2B5EF4-FFF2-40B4-BE49-F238E27FC236}">
                <a16:creationId xmlns:a16="http://schemas.microsoft.com/office/drawing/2014/main" id="{08FC59CD-FB67-0D04-2307-8981DD855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8344C11F-CFEF-A788-3DE7-4F112273E132}"/>
              </a:ext>
            </a:extLst>
          </p:cNvPr>
          <p:cNvSpPr>
            <a:spLocks noGrp="1"/>
          </p:cNvSpPr>
          <p:nvPr>
            <p:ph type="dt" sz="half" idx="10"/>
          </p:nvPr>
        </p:nvSpPr>
        <p:spPr/>
        <p:txBody>
          <a:bodyPr/>
          <a:lstStyle/>
          <a:p>
            <a:fld id="{CEC6F0BB-1D73-2947-BD8C-4947C3FE8C16}" type="datetime1">
              <a:rPr lang="fr-CA" smtClean="0"/>
              <a:t>2025-10-14</a:t>
            </a:fld>
            <a:endParaRPr lang="fr-CA"/>
          </a:p>
        </p:txBody>
      </p:sp>
      <p:sp>
        <p:nvSpPr>
          <p:cNvPr id="6" name="Espace réservé du pied de page 5">
            <a:extLst>
              <a:ext uri="{FF2B5EF4-FFF2-40B4-BE49-F238E27FC236}">
                <a16:creationId xmlns:a16="http://schemas.microsoft.com/office/drawing/2014/main" id="{6D3ACFEA-3659-D201-90D5-4AAFB8E234E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0364CAF-5D65-250D-90FB-2EAAB945EC3D}"/>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118372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BAB6D-E292-357A-CC67-655CF10FDD06}"/>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p>
        </p:txBody>
      </p:sp>
      <p:sp>
        <p:nvSpPr>
          <p:cNvPr id="3" name="Espace réservé pour une image  2">
            <a:extLst>
              <a:ext uri="{FF2B5EF4-FFF2-40B4-BE49-F238E27FC236}">
                <a16:creationId xmlns:a16="http://schemas.microsoft.com/office/drawing/2014/main" id="{8D5125FD-7539-05A9-DA7A-36F82602E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D6E715CE-DE02-336C-D020-D2A4D75F6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6CCFD03E-808B-5B0D-89CE-1146CD4142B5}"/>
              </a:ext>
            </a:extLst>
          </p:cNvPr>
          <p:cNvSpPr>
            <a:spLocks noGrp="1"/>
          </p:cNvSpPr>
          <p:nvPr>
            <p:ph type="dt" sz="half" idx="10"/>
          </p:nvPr>
        </p:nvSpPr>
        <p:spPr/>
        <p:txBody>
          <a:bodyPr/>
          <a:lstStyle/>
          <a:p>
            <a:fld id="{967AC03B-1971-D747-9F8C-79EC54F473F4}" type="datetime1">
              <a:rPr lang="fr-CA" smtClean="0"/>
              <a:t>2025-10-14</a:t>
            </a:fld>
            <a:endParaRPr lang="fr-CA"/>
          </a:p>
        </p:txBody>
      </p:sp>
      <p:sp>
        <p:nvSpPr>
          <p:cNvPr id="6" name="Espace réservé du pied de page 5">
            <a:extLst>
              <a:ext uri="{FF2B5EF4-FFF2-40B4-BE49-F238E27FC236}">
                <a16:creationId xmlns:a16="http://schemas.microsoft.com/office/drawing/2014/main" id="{049A9753-06DC-DD98-6FB2-3437E328BB8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E35F94F-4007-B8FC-F055-7CC81230E911}"/>
              </a:ext>
            </a:extLst>
          </p:cNvPr>
          <p:cNvSpPr>
            <a:spLocks noGrp="1"/>
          </p:cNvSpPr>
          <p:nvPr>
            <p:ph type="sldNum" sz="quarter" idx="12"/>
          </p:nvPr>
        </p:nvSpPr>
        <p:spPr/>
        <p:txBody>
          <a:bodyPr/>
          <a:lstStyle/>
          <a:p>
            <a:fld id="{5348D777-39FF-2F44-B05F-1666FE73ED5C}" type="slidenum">
              <a:rPr lang="fr-CA" smtClean="0"/>
              <a:t>‹n°›</a:t>
            </a:fld>
            <a:endParaRPr lang="fr-CA"/>
          </a:p>
        </p:txBody>
      </p:sp>
    </p:spTree>
    <p:extLst>
      <p:ext uri="{BB962C8B-B14F-4D97-AF65-F5344CB8AC3E}">
        <p14:creationId xmlns:p14="http://schemas.microsoft.com/office/powerpoint/2010/main" val="828347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5723B81-F368-F7E9-9C27-F5EE14E87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p>
        </p:txBody>
      </p:sp>
      <p:sp>
        <p:nvSpPr>
          <p:cNvPr id="3" name="Espace réservé du texte 2">
            <a:extLst>
              <a:ext uri="{FF2B5EF4-FFF2-40B4-BE49-F238E27FC236}">
                <a16:creationId xmlns:a16="http://schemas.microsoft.com/office/drawing/2014/main" id="{8332B881-A0BA-BAC3-6E3B-8C3334830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4" name="Espace réservé de la date 3">
            <a:extLst>
              <a:ext uri="{FF2B5EF4-FFF2-40B4-BE49-F238E27FC236}">
                <a16:creationId xmlns:a16="http://schemas.microsoft.com/office/drawing/2014/main" id="{32531075-2158-636A-67D5-930FDF941D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47C6BA-2A3E-754D-A5A3-8F34C763762D}" type="datetime1">
              <a:rPr lang="fr-CA" smtClean="0"/>
              <a:t>2025-10-14</a:t>
            </a:fld>
            <a:endParaRPr lang="fr-CA"/>
          </a:p>
        </p:txBody>
      </p:sp>
      <p:sp>
        <p:nvSpPr>
          <p:cNvPr id="5" name="Espace réservé du pied de page 4">
            <a:extLst>
              <a:ext uri="{FF2B5EF4-FFF2-40B4-BE49-F238E27FC236}">
                <a16:creationId xmlns:a16="http://schemas.microsoft.com/office/drawing/2014/main" id="{8E6BD350-1C17-0C85-C560-207FBB04C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114F5F4C-A455-BE88-BFEE-B155B4A429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48D777-39FF-2F44-B05F-1666FE73ED5C}" type="slidenum">
              <a:rPr lang="fr-CA" smtClean="0"/>
              <a:t>‹n°›</a:t>
            </a:fld>
            <a:endParaRPr lang="fr-CA"/>
          </a:p>
        </p:txBody>
      </p:sp>
    </p:spTree>
    <p:extLst>
      <p:ext uri="{BB962C8B-B14F-4D97-AF65-F5344CB8AC3E}">
        <p14:creationId xmlns:p14="http://schemas.microsoft.com/office/powerpoint/2010/main" val="4288246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alitionnavigation.ca/information/"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facebook.com/reel/78068219490403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C086ED5-B262-AFDC-61AD-7D6A05EECEAD}"/>
              </a:ext>
            </a:extLst>
          </p:cNvPr>
          <p:cNvSpPr>
            <a:spLocks noGrp="1"/>
          </p:cNvSpPr>
          <p:nvPr>
            <p:ph type="ctrTitle"/>
          </p:nvPr>
        </p:nvSpPr>
        <p:spPr>
          <a:xfrm>
            <a:off x="308737" y="2904190"/>
            <a:ext cx="3271613" cy="3468108"/>
          </a:xfrm>
        </p:spPr>
        <p:txBody>
          <a:bodyPr vert="horz" lIns="91440" tIns="45720" rIns="91440" bIns="45720" rtlCol="0" anchor="t">
            <a:noAutofit/>
          </a:bodyPr>
          <a:lstStyle/>
          <a:p>
            <a:pPr algn="l"/>
            <a:br>
              <a:rPr lang="en-US" sz="3600" dirty="0">
                <a:solidFill>
                  <a:srgbClr val="FFFFFF"/>
                </a:solidFill>
              </a:rPr>
            </a:br>
            <a:r>
              <a:rPr lang="en-US" sz="3600" dirty="0">
                <a:solidFill>
                  <a:srgbClr val="FFFFFF"/>
                </a:solidFill>
              </a:rPr>
              <a:t>Consultation </a:t>
            </a:r>
            <a:r>
              <a:rPr lang="en-US" sz="3600" dirty="0" err="1">
                <a:solidFill>
                  <a:srgbClr val="FFFFFF"/>
                </a:solidFill>
              </a:rPr>
              <a:t>publique</a:t>
            </a:r>
            <a:br>
              <a:rPr lang="en-US" sz="3600" dirty="0">
                <a:solidFill>
                  <a:srgbClr val="FFFFFF"/>
                </a:solidFill>
              </a:rPr>
            </a:br>
            <a:r>
              <a:rPr lang="en-US" sz="3600" dirty="0">
                <a:solidFill>
                  <a:srgbClr val="FFFFFF"/>
                </a:solidFill>
              </a:rPr>
              <a:t>sur les restrictions à la navigation</a:t>
            </a:r>
            <a:br>
              <a:rPr lang="en-US" sz="3600" dirty="0">
                <a:solidFill>
                  <a:srgbClr val="FFFFFF"/>
                </a:solidFill>
              </a:rPr>
            </a:br>
            <a:br>
              <a:rPr lang="en-US" sz="3600" dirty="0">
                <a:solidFill>
                  <a:srgbClr val="FFFFFF"/>
                </a:solidFill>
              </a:rPr>
            </a:br>
            <a:endParaRPr lang="en-US" sz="3600" dirty="0">
              <a:solidFill>
                <a:srgbClr val="FFFFFF"/>
              </a:solidFill>
            </a:endParaRPr>
          </a:p>
        </p:txBody>
      </p:sp>
      <p:sp>
        <p:nvSpPr>
          <p:cNvPr id="6" name="ZoneTexte 5">
            <a:extLst>
              <a:ext uri="{FF2B5EF4-FFF2-40B4-BE49-F238E27FC236}">
                <a16:creationId xmlns:a16="http://schemas.microsoft.com/office/drawing/2014/main" id="{F5470C9D-36D5-423A-394A-942469D87560}"/>
              </a:ext>
            </a:extLst>
          </p:cNvPr>
          <p:cNvSpPr txBox="1"/>
          <p:nvPr/>
        </p:nvSpPr>
        <p:spPr>
          <a:xfrm>
            <a:off x="7462109" y="6420700"/>
            <a:ext cx="2517213" cy="326629"/>
          </a:xfrm>
          <a:prstGeom prst="rect">
            <a:avLst/>
          </a:prstGeom>
        </p:spPr>
        <p:txBody>
          <a:bodyPr vert="horz" lIns="91440" tIns="45720" rIns="91440" bIns="45720" rtlCol="0" anchor="b">
            <a:normAutofit fontScale="92500" lnSpcReduction="20000"/>
          </a:bodyPr>
          <a:lstStyle/>
          <a:p>
            <a:pPr>
              <a:lnSpc>
                <a:spcPct val="90000"/>
              </a:lnSpc>
              <a:spcBef>
                <a:spcPts val="1000"/>
              </a:spcBef>
            </a:pPr>
            <a:r>
              <a:rPr lang="en-US" sz="2000" dirty="0"/>
              <a:t>En collaboration avec </a:t>
            </a:r>
          </a:p>
        </p:txBody>
      </p:sp>
      <p:pic>
        <p:nvPicPr>
          <p:cNvPr id="4" name="Image 3">
            <a:extLst>
              <a:ext uri="{FF2B5EF4-FFF2-40B4-BE49-F238E27FC236}">
                <a16:creationId xmlns:a16="http://schemas.microsoft.com/office/drawing/2014/main" id="{0D61AD84-B46B-A057-FA74-4CDB6A2715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665" y="977030"/>
            <a:ext cx="1528018" cy="1726575"/>
          </a:xfrm>
          <a:prstGeom prst="rect">
            <a:avLst/>
          </a:prstGeom>
        </p:spPr>
      </p:pic>
      <p:pic>
        <p:nvPicPr>
          <p:cNvPr id="5" name="Image 4">
            <a:extLst>
              <a:ext uri="{FF2B5EF4-FFF2-40B4-BE49-F238E27FC236}">
                <a16:creationId xmlns:a16="http://schemas.microsoft.com/office/drawing/2014/main" id="{E89CE6CA-C151-9015-20E3-96EB506026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8230" y="977030"/>
            <a:ext cx="1779973" cy="1726574"/>
          </a:xfrm>
          <a:prstGeom prst="rect">
            <a:avLst/>
          </a:prstGeom>
        </p:spPr>
      </p:pic>
      <p:pic>
        <p:nvPicPr>
          <p:cNvPr id="9" name="Image 8">
            <a:extLst>
              <a:ext uri="{FF2B5EF4-FFF2-40B4-BE49-F238E27FC236}">
                <a16:creationId xmlns:a16="http://schemas.microsoft.com/office/drawing/2014/main" id="{34FD2E07-6085-39F9-9DEA-909D60333279}"/>
              </a:ext>
            </a:extLst>
          </p:cNvPr>
          <p:cNvPicPr>
            <a:picLocks noChangeAspect="1"/>
          </p:cNvPicPr>
          <p:nvPr/>
        </p:nvPicPr>
        <p:blipFill>
          <a:blip r:embed="rId4"/>
          <a:stretch>
            <a:fillRect/>
          </a:stretch>
        </p:blipFill>
        <p:spPr>
          <a:xfrm>
            <a:off x="9751639" y="5578643"/>
            <a:ext cx="2367419" cy="1183710"/>
          </a:xfrm>
          <a:prstGeom prst="rect">
            <a:avLst/>
          </a:prstGeom>
        </p:spPr>
      </p:pic>
      <p:pic>
        <p:nvPicPr>
          <p:cNvPr id="11" name="Image 10">
            <a:extLst>
              <a:ext uri="{FF2B5EF4-FFF2-40B4-BE49-F238E27FC236}">
                <a16:creationId xmlns:a16="http://schemas.microsoft.com/office/drawing/2014/main" id="{9F602BA7-92A2-BBEE-0689-EFB96B8A81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5477" y="-3964"/>
            <a:ext cx="8158374" cy="5261695"/>
          </a:xfrm>
          <a:prstGeom prst="rect">
            <a:avLst/>
          </a:prstGeom>
        </p:spPr>
      </p:pic>
      <p:sp>
        <p:nvSpPr>
          <p:cNvPr id="13" name="ZoneTexte 12">
            <a:extLst>
              <a:ext uri="{FF2B5EF4-FFF2-40B4-BE49-F238E27FC236}">
                <a16:creationId xmlns:a16="http://schemas.microsoft.com/office/drawing/2014/main" id="{D51DB4B2-C247-5F5A-CE49-F12AB882D082}"/>
              </a:ext>
            </a:extLst>
          </p:cNvPr>
          <p:cNvSpPr txBox="1"/>
          <p:nvPr/>
        </p:nvSpPr>
        <p:spPr>
          <a:xfrm>
            <a:off x="4187066" y="5327938"/>
            <a:ext cx="4974088" cy="954107"/>
          </a:xfrm>
          <a:prstGeom prst="rect">
            <a:avLst/>
          </a:prstGeom>
          <a:noFill/>
        </p:spPr>
        <p:txBody>
          <a:bodyPr wrap="square">
            <a:spAutoFit/>
          </a:bodyPr>
          <a:lstStyle/>
          <a:p>
            <a:r>
              <a:rPr lang="en-US" sz="2800" dirty="0"/>
              <a:t>Le 10 </a:t>
            </a:r>
            <a:r>
              <a:rPr lang="en-US" sz="2800" dirty="0" err="1"/>
              <a:t>novembre</a:t>
            </a:r>
            <a:r>
              <a:rPr lang="en-US" sz="2800" dirty="0"/>
              <a:t> 2025, 19h00</a:t>
            </a:r>
            <a:br>
              <a:rPr lang="en-US" sz="2800" dirty="0"/>
            </a:br>
            <a:r>
              <a:rPr lang="en-US" sz="2800" dirty="0"/>
              <a:t>Centre </a:t>
            </a:r>
            <a:r>
              <a:rPr lang="en-US" sz="2800" dirty="0" err="1"/>
              <a:t>communautaire</a:t>
            </a:r>
            <a:r>
              <a:rPr lang="en-US" sz="2800" dirty="0"/>
              <a:t> Laurel</a:t>
            </a:r>
            <a:endParaRPr lang="fr-CA" sz="2800" dirty="0"/>
          </a:p>
        </p:txBody>
      </p:sp>
      <p:sp>
        <p:nvSpPr>
          <p:cNvPr id="3" name="Espace réservé du numéro de diapositive 2">
            <a:extLst>
              <a:ext uri="{FF2B5EF4-FFF2-40B4-BE49-F238E27FC236}">
                <a16:creationId xmlns:a16="http://schemas.microsoft.com/office/drawing/2014/main" id="{82DB5DC3-6123-6C6A-2A62-2D5607FB8A84}"/>
              </a:ext>
            </a:extLst>
          </p:cNvPr>
          <p:cNvSpPr>
            <a:spLocks noGrp="1"/>
          </p:cNvSpPr>
          <p:nvPr>
            <p:ph type="sldNum" sz="quarter" idx="12"/>
          </p:nvPr>
        </p:nvSpPr>
        <p:spPr/>
        <p:txBody>
          <a:bodyPr/>
          <a:lstStyle/>
          <a:p>
            <a:fld id="{5348D777-39FF-2F44-B05F-1666FE73ED5C}" type="slidenum">
              <a:rPr lang="fr-CA" smtClean="0"/>
              <a:t>1</a:t>
            </a:fld>
            <a:endParaRPr lang="fr-CA"/>
          </a:p>
        </p:txBody>
      </p:sp>
    </p:spTree>
    <p:extLst>
      <p:ext uri="{BB962C8B-B14F-4D97-AF65-F5344CB8AC3E}">
        <p14:creationId xmlns:p14="http://schemas.microsoft.com/office/powerpoint/2010/main" val="210544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A64E874C-6591-21DA-EF94-A77DA9739BA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522356"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0C1DB2F3-C519-8FB5-C0E6-A2EB971BF9D5}"/>
              </a:ext>
            </a:extLst>
          </p:cNvPr>
          <p:cNvSpPr>
            <a:spLocks noGrp="1"/>
          </p:cNvSpPr>
          <p:nvPr>
            <p:ph type="title"/>
          </p:nvPr>
        </p:nvSpPr>
        <p:spPr>
          <a:xfrm>
            <a:off x="838200" y="365125"/>
            <a:ext cx="4623486" cy="1899912"/>
          </a:xfrm>
        </p:spPr>
        <p:txBody>
          <a:bodyPr>
            <a:normAutofit/>
          </a:bodyPr>
          <a:lstStyle/>
          <a:p>
            <a:r>
              <a:rPr lang="fr-CA" sz="4000" dirty="0"/>
              <a:t>2. Problématiques</a:t>
            </a:r>
          </a:p>
        </p:txBody>
      </p:sp>
      <p:sp>
        <p:nvSpPr>
          <p:cNvPr id="3" name="Espace réservé du contenu 2">
            <a:extLst>
              <a:ext uri="{FF2B5EF4-FFF2-40B4-BE49-F238E27FC236}">
                <a16:creationId xmlns:a16="http://schemas.microsoft.com/office/drawing/2014/main" id="{44A71F61-B917-4F84-22A1-B9A97DC9F10F}"/>
              </a:ext>
            </a:extLst>
          </p:cNvPr>
          <p:cNvSpPr>
            <a:spLocks noGrp="1"/>
          </p:cNvSpPr>
          <p:nvPr>
            <p:ph idx="1"/>
          </p:nvPr>
        </p:nvSpPr>
        <p:spPr>
          <a:xfrm>
            <a:off x="901558" y="1729866"/>
            <a:ext cx="4382823" cy="3742762"/>
          </a:xfrm>
        </p:spPr>
        <p:txBody>
          <a:bodyPr>
            <a:noAutofit/>
          </a:bodyPr>
          <a:lstStyle/>
          <a:p>
            <a:r>
              <a:rPr lang="fr-CA" sz="2000" dirty="0"/>
              <a:t>Faible dimension du lac</a:t>
            </a:r>
          </a:p>
          <a:p>
            <a:r>
              <a:rPr lang="fr-CA" sz="2000" dirty="0"/>
              <a:t>Érosion des berges</a:t>
            </a:r>
          </a:p>
          <a:p>
            <a:r>
              <a:rPr lang="fr-CA" sz="2000" dirty="0"/>
              <a:t>Brassage des sédiments</a:t>
            </a:r>
          </a:p>
          <a:p>
            <a:r>
              <a:rPr lang="fr-CA" sz="2000" dirty="0"/>
              <a:t>Lutte aux plantes envahissantes</a:t>
            </a:r>
          </a:p>
          <a:p>
            <a:r>
              <a:rPr lang="fr-CA" sz="2000" dirty="0"/>
              <a:t>Sécurité</a:t>
            </a:r>
          </a:p>
          <a:p>
            <a:r>
              <a:rPr lang="fr-CA" sz="2000" dirty="0"/>
              <a:t>Bris des infrastructures riveraines et brassage des autres embarcations</a:t>
            </a:r>
          </a:p>
          <a:p>
            <a:r>
              <a:rPr lang="fr-CA" sz="2000" dirty="0"/>
              <a:t>Source d’eau potable à risque</a:t>
            </a:r>
          </a:p>
          <a:p>
            <a:r>
              <a:rPr lang="fr-CA" sz="2000" dirty="0"/>
              <a:t>Qualité de l’eau compromise</a:t>
            </a:r>
          </a:p>
          <a:p>
            <a:r>
              <a:rPr lang="fr-CA" sz="2000" dirty="0"/>
              <a:t>Code d’éthique non respecté et incivilités</a:t>
            </a:r>
          </a:p>
          <a:p>
            <a:r>
              <a:rPr lang="fr-CA" sz="2000" dirty="0"/>
              <a:t> Absence de réglementation</a:t>
            </a:r>
          </a:p>
          <a:p>
            <a:endParaRPr lang="fr-CA" sz="2000" dirty="0"/>
          </a:p>
        </p:txBody>
      </p:sp>
      <p:sp>
        <p:nvSpPr>
          <p:cNvPr id="6" name="Espace réservé du numéro de diapositive 5">
            <a:extLst>
              <a:ext uri="{FF2B5EF4-FFF2-40B4-BE49-F238E27FC236}">
                <a16:creationId xmlns:a16="http://schemas.microsoft.com/office/drawing/2014/main" id="{1071AA2A-BCD8-7DD9-770E-49C3D85831EE}"/>
              </a:ext>
            </a:extLst>
          </p:cNvPr>
          <p:cNvSpPr>
            <a:spLocks noGrp="1"/>
          </p:cNvSpPr>
          <p:nvPr>
            <p:ph type="sldNum" sz="quarter" idx="12"/>
          </p:nvPr>
        </p:nvSpPr>
        <p:spPr/>
        <p:txBody>
          <a:bodyPr/>
          <a:lstStyle/>
          <a:p>
            <a:fld id="{5348D777-39FF-2F44-B05F-1666FE73ED5C}" type="slidenum">
              <a:rPr lang="fr-CA" smtClean="0"/>
              <a:t>10</a:t>
            </a:fld>
            <a:endParaRPr lang="fr-CA"/>
          </a:p>
        </p:txBody>
      </p:sp>
    </p:spTree>
    <p:extLst>
      <p:ext uri="{BB962C8B-B14F-4D97-AF65-F5344CB8AC3E}">
        <p14:creationId xmlns:p14="http://schemas.microsoft.com/office/powerpoint/2010/main" val="211776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B24B371B-481F-022F-640E-666486FFF9B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BC5A29BF-330D-8AEA-E474-CB576B7B6F84}"/>
              </a:ext>
            </a:extLst>
          </p:cNvPr>
          <p:cNvSpPr>
            <a:spLocks noGrp="1"/>
          </p:cNvSpPr>
          <p:nvPr>
            <p:ph type="title"/>
          </p:nvPr>
        </p:nvSpPr>
        <p:spPr>
          <a:xfrm>
            <a:off x="838200" y="365125"/>
            <a:ext cx="3822189" cy="1899912"/>
          </a:xfrm>
        </p:spPr>
        <p:txBody>
          <a:bodyPr>
            <a:normAutofit/>
          </a:bodyPr>
          <a:lstStyle/>
          <a:p>
            <a:r>
              <a:rPr lang="fr-CA" sz="4000" dirty="0"/>
              <a:t>Faible dimension du lac </a:t>
            </a:r>
          </a:p>
        </p:txBody>
      </p:sp>
      <p:sp>
        <p:nvSpPr>
          <p:cNvPr id="3" name="Espace réservé du contenu 2">
            <a:extLst>
              <a:ext uri="{FF2B5EF4-FFF2-40B4-BE49-F238E27FC236}">
                <a16:creationId xmlns:a16="http://schemas.microsoft.com/office/drawing/2014/main" id="{ECD69EB2-42AE-1145-6C13-94E4D91C171B}"/>
              </a:ext>
            </a:extLst>
          </p:cNvPr>
          <p:cNvSpPr>
            <a:spLocks noGrp="1"/>
          </p:cNvSpPr>
          <p:nvPr>
            <p:ph idx="1"/>
          </p:nvPr>
        </p:nvSpPr>
        <p:spPr>
          <a:xfrm>
            <a:off x="838200" y="2121050"/>
            <a:ext cx="3822189" cy="4480165"/>
          </a:xfrm>
        </p:spPr>
        <p:txBody>
          <a:bodyPr>
            <a:noAutofit/>
          </a:bodyPr>
          <a:lstStyle/>
          <a:p>
            <a:pPr marL="0" indent="0">
              <a:buNone/>
            </a:pPr>
            <a:r>
              <a:rPr lang="fr-CA" sz="2000" b="1" dirty="0"/>
              <a:t>Érosion des berges et brassage des sédiments</a:t>
            </a:r>
            <a:endParaRPr lang="fr-CA" sz="2000" dirty="0"/>
          </a:p>
          <a:p>
            <a:pPr marL="0" indent="0">
              <a:buNone/>
            </a:pPr>
            <a:r>
              <a:rPr lang="fr-CA" sz="2000" dirty="0"/>
              <a:t>Sa faible superficie réduit les possibilités de navigation. </a:t>
            </a:r>
          </a:p>
          <a:p>
            <a:pPr marL="0" indent="0">
              <a:buNone/>
            </a:pPr>
            <a:r>
              <a:rPr lang="fr-CA" sz="2000" dirty="0"/>
              <a:t>Pour naviguer de façon sécuritaire en remorquant un skieur ou une bouée, il ne doit pas y avoir plus de trois bateaux moteurs en même temps dans la partie centrale du lac </a:t>
            </a:r>
          </a:p>
          <a:p>
            <a:pPr marL="0" indent="0">
              <a:buNone/>
            </a:pPr>
            <a:r>
              <a:rPr lang="fr-CA" sz="2000" dirty="0"/>
              <a:t>Celle-ci compte à peine 400 mètres par 400 mètres de zone navigable dans une profondeur acceptable. </a:t>
            </a:r>
          </a:p>
          <a:p>
            <a:endParaRPr lang="fr-CA" sz="2000" dirty="0"/>
          </a:p>
        </p:txBody>
      </p:sp>
      <p:sp>
        <p:nvSpPr>
          <p:cNvPr id="8" name="Rectangle : coins arrondis 7">
            <a:extLst>
              <a:ext uri="{FF2B5EF4-FFF2-40B4-BE49-F238E27FC236}">
                <a16:creationId xmlns:a16="http://schemas.microsoft.com/office/drawing/2014/main" id="{DA038600-1EF8-0452-46D8-E8056E0E1651}"/>
              </a:ext>
            </a:extLst>
          </p:cNvPr>
          <p:cNvSpPr/>
          <p:nvPr/>
        </p:nvSpPr>
        <p:spPr>
          <a:xfrm>
            <a:off x="7991605" y="2033367"/>
            <a:ext cx="1678039" cy="161170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space réservé du numéro de diapositive 3">
            <a:extLst>
              <a:ext uri="{FF2B5EF4-FFF2-40B4-BE49-F238E27FC236}">
                <a16:creationId xmlns:a16="http://schemas.microsoft.com/office/drawing/2014/main" id="{8312ECBA-6E90-C58E-B2B7-0129505C4C22}"/>
              </a:ext>
            </a:extLst>
          </p:cNvPr>
          <p:cNvSpPr>
            <a:spLocks noGrp="1"/>
          </p:cNvSpPr>
          <p:nvPr>
            <p:ph type="sldNum" sz="quarter" idx="12"/>
          </p:nvPr>
        </p:nvSpPr>
        <p:spPr/>
        <p:txBody>
          <a:bodyPr/>
          <a:lstStyle/>
          <a:p>
            <a:fld id="{5348D777-39FF-2F44-B05F-1666FE73ED5C}" type="slidenum">
              <a:rPr lang="fr-CA" smtClean="0"/>
              <a:t>11</a:t>
            </a:fld>
            <a:endParaRPr lang="fr-CA"/>
          </a:p>
        </p:txBody>
      </p:sp>
    </p:spTree>
    <p:extLst>
      <p:ext uri="{BB962C8B-B14F-4D97-AF65-F5344CB8AC3E}">
        <p14:creationId xmlns:p14="http://schemas.microsoft.com/office/powerpoint/2010/main" val="1832671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913FDB-2AD8-5CCD-84E2-F01D63548D4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4FA842-68E6-1788-851F-6EE5BC1077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EA85A1E8-EC99-1C98-8955-3975A2C6E43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555441" y="0"/>
            <a:ext cx="9669642" cy="6857990"/>
          </a:xfrm>
          <a:prstGeom prst="rect">
            <a:avLst/>
          </a:prstGeom>
        </p:spPr>
      </p:pic>
      <p:sp>
        <p:nvSpPr>
          <p:cNvPr id="14" name="Rectangle 13">
            <a:extLst>
              <a:ext uri="{FF2B5EF4-FFF2-40B4-BE49-F238E27FC236}">
                <a16:creationId xmlns:a16="http://schemas.microsoft.com/office/drawing/2014/main" id="{CC282660-5DFD-9CE2-EBA7-4182D50B0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A1264DEA-6E41-F2B4-3552-C31F9E4AD933}"/>
              </a:ext>
            </a:extLst>
          </p:cNvPr>
          <p:cNvSpPr>
            <a:spLocks noGrp="1"/>
          </p:cNvSpPr>
          <p:nvPr>
            <p:ph type="title"/>
          </p:nvPr>
        </p:nvSpPr>
        <p:spPr>
          <a:xfrm>
            <a:off x="325491" y="212851"/>
            <a:ext cx="3822189" cy="1899912"/>
          </a:xfrm>
        </p:spPr>
        <p:txBody>
          <a:bodyPr>
            <a:normAutofit/>
          </a:bodyPr>
          <a:lstStyle/>
          <a:p>
            <a:r>
              <a:rPr lang="fr-CA" sz="4000" dirty="0"/>
              <a:t>Érosion des berges</a:t>
            </a:r>
          </a:p>
        </p:txBody>
      </p:sp>
      <p:sp>
        <p:nvSpPr>
          <p:cNvPr id="3" name="Espace réservé du contenu 2">
            <a:extLst>
              <a:ext uri="{FF2B5EF4-FFF2-40B4-BE49-F238E27FC236}">
                <a16:creationId xmlns:a16="http://schemas.microsoft.com/office/drawing/2014/main" id="{657C4E48-51DC-237F-C372-1465D0AA6BE7}"/>
              </a:ext>
            </a:extLst>
          </p:cNvPr>
          <p:cNvSpPr>
            <a:spLocks noGrp="1"/>
          </p:cNvSpPr>
          <p:nvPr>
            <p:ph idx="1"/>
          </p:nvPr>
        </p:nvSpPr>
        <p:spPr>
          <a:xfrm>
            <a:off x="317419" y="1770321"/>
            <a:ext cx="4409868" cy="4874828"/>
          </a:xfrm>
        </p:spPr>
        <p:txBody>
          <a:bodyPr>
            <a:noAutofit/>
          </a:bodyPr>
          <a:lstStyle/>
          <a:p>
            <a:pPr marL="0" indent="0">
              <a:buNone/>
            </a:pPr>
            <a:r>
              <a:rPr lang="fr-CA" sz="2000" dirty="0"/>
              <a:t>Sa bathymétrie ne permet pas à un bateau de wake ou de surf de pratiquer son activité avec les ballasts en fonction, parce que ce type d’embarcation requiert, selon les </a:t>
            </a:r>
            <a:r>
              <a:rPr lang="fr-CA" sz="2000" u="sng" dirty="0">
                <a:hlinkClick r:id="rId3"/>
              </a:rPr>
              <a:t>études de l’UQAM et de l’université Laval</a:t>
            </a:r>
            <a:r>
              <a:rPr lang="fr-CA" sz="2000" dirty="0"/>
              <a:t>, un </a:t>
            </a:r>
            <a:r>
              <a:rPr lang="fr-CA" sz="2000" b="1" dirty="0"/>
              <a:t>corridor d’au moins 600 mètres</a:t>
            </a:r>
            <a:r>
              <a:rPr lang="fr-CA" sz="2000" dirty="0"/>
              <a:t> et une profondeur minimale de 7 mètres pour ne pas endommager le plan d’eau. </a:t>
            </a:r>
          </a:p>
          <a:p>
            <a:r>
              <a:rPr lang="fr-CA" sz="2000" dirty="0"/>
              <a:t>Ainsi, à la lumière des études scientifiques citées plus haut, le lac Laurel, de par sa bathymétrie et sa forme, </a:t>
            </a:r>
            <a:r>
              <a:rPr lang="fr-CA" sz="2000" b="1" dirty="0"/>
              <a:t>ne peut recevoir ni les </a:t>
            </a:r>
            <a:r>
              <a:rPr lang="fr-CA" sz="2000" b="1" dirty="0" err="1"/>
              <a:t>wakeboats</a:t>
            </a:r>
            <a:r>
              <a:rPr lang="fr-CA" sz="2000" b="1" dirty="0"/>
              <a:t>, ni les </a:t>
            </a:r>
            <a:r>
              <a:rPr lang="fr-CA" sz="2000" b="1" dirty="0" err="1"/>
              <a:t>surfboats</a:t>
            </a:r>
            <a:r>
              <a:rPr lang="fr-CA" sz="2000" b="1" dirty="0"/>
              <a:t> sans que la qualité de son eau ne soit altérée.</a:t>
            </a:r>
          </a:p>
          <a:p>
            <a:endParaRPr lang="fr-CA" sz="2000" dirty="0"/>
          </a:p>
        </p:txBody>
      </p:sp>
      <p:sp>
        <p:nvSpPr>
          <p:cNvPr id="4" name="Espace réservé du numéro de diapositive 3">
            <a:extLst>
              <a:ext uri="{FF2B5EF4-FFF2-40B4-BE49-F238E27FC236}">
                <a16:creationId xmlns:a16="http://schemas.microsoft.com/office/drawing/2014/main" id="{4F6AAE63-1C45-B103-658E-C3EBB8CC5BE9}"/>
              </a:ext>
            </a:extLst>
          </p:cNvPr>
          <p:cNvSpPr>
            <a:spLocks noGrp="1"/>
          </p:cNvSpPr>
          <p:nvPr>
            <p:ph type="sldNum" sz="quarter" idx="12"/>
          </p:nvPr>
        </p:nvSpPr>
        <p:spPr/>
        <p:txBody>
          <a:bodyPr/>
          <a:lstStyle/>
          <a:p>
            <a:fld id="{5348D777-39FF-2F44-B05F-1666FE73ED5C}" type="slidenum">
              <a:rPr lang="fr-CA" smtClean="0"/>
              <a:t>12</a:t>
            </a:fld>
            <a:endParaRPr lang="fr-CA"/>
          </a:p>
        </p:txBody>
      </p:sp>
    </p:spTree>
    <p:extLst>
      <p:ext uri="{BB962C8B-B14F-4D97-AF65-F5344CB8AC3E}">
        <p14:creationId xmlns:p14="http://schemas.microsoft.com/office/powerpoint/2010/main" val="4022225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6DCD63-3C86-31AF-345B-95B2EAC6629B}"/>
              </a:ext>
            </a:extLst>
          </p:cNvPr>
          <p:cNvSpPr>
            <a:spLocks noGrp="1"/>
          </p:cNvSpPr>
          <p:nvPr>
            <p:ph type="title"/>
          </p:nvPr>
        </p:nvSpPr>
        <p:spPr/>
        <p:txBody>
          <a:bodyPr/>
          <a:lstStyle/>
          <a:p>
            <a:r>
              <a:rPr lang="fr-CA" dirty="0"/>
              <a:t>Brassage des sédiments</a:t>
            </a:r>
          </a:p>
        </p:txBody>
      </p:sp>
      <p:graphicFrame>
        <p:nvGraphicFramePr>
          <p:cNvPr id="7" name="Espace réservé du contenu 2">
            <a:extLst>
              <a:ext uri="{FF2B5EF4-FFF2-40B4-BE49-F238E27FC236}">
                <a16:creationId xmlns:a16="http://schemas.microsoft.com/office/drawing/2014/main" id="{644F0691-BFB9-396A-CE2A-F4F76FE57737}"/>
              </a:ext>
            </a:extLst>
          </p:cNvPr>
          <p:cNvGraphicFramePr>
            <a:graphicFrameLocks noGrp="1"/>
          </p:cNvGraphicFramePr>
          <p:nvPr>
            <p:ph idx="1"/>
            <p:extLst>
              <p:ext uri="{D42A27DB-BD31-4B8C-83A1-F6EECF244321}">
                <p14:modId xmlns:p14="http://schemas.microsoft.com/office/powerpoint/2010/main" val="1578049274"/>
              </p:ext>
            </p:extLst>
          </p:nvPr>
        </p:nvGraphicFramePr>
        <p:xfrm>
          <a:off x="838200" y="1515649"/>
          <a:ext cx="3612879" cy="4977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a:extLst>
              <a:ext uri="{FF2B5EF4-FFF2-40B4-BE49-F238E27FC236}">
                <a16:creationId xmlns:a16="http://schemas.microsoft.com/office/drawing/2014/main" id="{A7BBF816-8A57-C970-321B-0E7C24670EE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451079" y="1417911"/>
            <a:ext cx="7473699" cy="4022177"/>
          </a:xfrm>
          <a:prstGeom prst="rect">
            <a:avLst/>
          </a:prstGeom>
        </p:spPr>
      </p:pic>
      <p:sp>
        <p:nvSpPr>
          <p:cNvPr id="5" name="ZoneTexte 4">
            <a:extLst>
              <a:ext uri="{FF2B5EF4-FFF2-40B4-BE49-F238E27FC236}">
                <a16:creationId xmlns:a16="http://schemas.microsoft.com/office/drawing/2014/main" id="{9A533B9E-4852-2B07-8993-2AF3F641D834}"/>
              </a:ext>
            </a:extLst>
          </p:cNvPr>
          <p:cNvSpPr txBox="1"/>
          <p:nvPr/>
        </p:nvSpPr>
        <p:spPr>
          <a:xfrm>
            <a:off x="5644962" y="5657671"/>
            <a:ext cx="4514954" cy="1200329"/>
          </a:xfrm>
          <a:prstGeom prst="rect">
            <a:avLst/>
          </a:prstGeom>
          <a:noFill/>
        </p:spPr>
        <p:txBody>
          <a:bodyPr wrap="none" rtlCol="0">
            <a:spAutoFit/>
          </a:bodyPr>
          <a:lstStyle/>
          <a:p>
            <a:r>
              <a:rPr lang="fr-CA" sz="2400" dirty="0"/>
              <a:t>On sait que le phosphore nourrit </a:t>
            </a:r>
          </a:p>
          <a:p>
            <a:r>
              <a:rPr lang="fr-CA" sz="2400" dirty="0"/>
              <a:t>les plantes envahissantes</a:t>
            </a:r>
          </a:p>
          <a:p>
            <a:endParaRPr lang="fr-CA" sz="2400" dirty="0"/>
          </a:p>
        </p:txBody>
      </p:sp>
      <p:sp>
        <p:nvSpPr>
          <p:cNvPr id="6" name="ZoneTexte 5">
            <a:extLst>
              <a:ext uri="{FF2B5EF4-FFF2-40B4-BE49-F238E27FC236}">
                <a16:creationId xmlns:a16="http://schemas.microsoft.com/office/drawing/2014/main" id="{09B50836-78C8-FB71-C5EF-8CC9D9CEBDFE}"/>
              </a:ext>
            </a:extLst>
          </p:cNvPr>
          <p:cNvSpPr txBox="1"/>
          <p:nvPr/>
        </p:nvSpPr>
        <p:spPr>
          <a:xfrm>
            <a:off x="5355940" y="1382911"/>
            <a:ext cx="5997860" cy="307777"/>
          </a:xfrm>
          <a:prstGeom prst="rect">
            <a:avLst/>
          </a:prstGeom>
          <a:noFill/>
        </p:spPr>
        <p:txBody>
          <a:bodyPr wrap="none" rtlCol="0">
            <a:spAutoFit/>
          </a:bodyPr>
          <a:lstStyle/>
          <a:p>
            <a:r>
              <a:rPr lang="fr-CA" sz="1400" dirty="0"/>
              <a:t>Schéma tiré de l’étude 2017 de l’université Laval par Raymond, Galvez 2017</a:t>
            </a:r>
          </a:p>
        </p:txBody>
      </p:sp>
      <p:sp>
        <p:nvSpPr>
          <p:cNvPr id="3" name="Espace réservé du numéro de diapositive 2">
            <a:extLst>
              <a:ext uri="{FF2B5EF4-FFF2-40B4-BE49-F238E27FC236}">
                <a16:creationId xmlns:a16="http://schemas.microsoft.com/office/drawing/2014/main" id="{8299F565-0FA3-2913-8F73-DC44CB258D2B}"/>
              </a:ext>
            </a:extLst>
          </p:cNvPr>
          <p:cNvSpPr>
            <a:spLocks noGrp="1"/>
          </p:cNvSpPr>
          <p:nvPr>
            <p:ph type="sldNum" sz="quarter" idx="12"/>
          </p:nvPr>
        </p:nvSpPr>
        <p:spPr/>
        <p:txBody>
          <a:bodyPr/>
          <a:lstStyle/>
          <a:p>
            <a:fld id="{5348D777-39FF-2F44-B05F-1666FE73ED5C}" type="slidenum">
              <a:rPr lang="fr-CA" smtClean="0"/>
              <a:t>13</a:t>
            </a:fld>
            <a:endParaRPr lang="fr-CA"/>
          </a:p>
        </p:txBody>
      </p:sp>
    </p:spTree>
    <p:extLst>
      <p:ext uri="{BB962C8B-B14F-4D97-AF65-F5344CB8AC3E}">
        <p14:creationId xmlns:p14="http://schemas.microsoft.com/office/powerpoint/2010/main" val="3707769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8ADC51D1-D7BF-34B2-FD8F-1EE210CA337B}"/>
              </a:ext>
            </a:extLst>
          </p:cNvPr>
          <p:cNvPicPr>
            <a:picLocks noChangeAspect="1"/>
          </p:cNvPicPr>
          <p:nvPr/>
        </p:nvPicPr>
        <p:blipFill>
          <a:blip r:embed="rId3" cstate="screen">
            <a:extLst>
              <a:ext uri="{28A0092B-C50C-407E-A947-70E740481C1C}">
                <a14:useLocalDpi xmlns:a14="http://schemas.microsoft.com/office/drawing/2010/main"/>
              </a:ext>
            </a:extLst>
          </a:blip>
          <a:srcRect b="-3"/>
          <a:stretch>
            <a:fillRect/>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5" name="Espace réservé du contenu 4">
            <a:extLst>
              <a:ext uri="{FF2B5EF4-FFF2-40B4-BE49-F238E27FC236}">
                <a16:creationId xmlns:a16="http://schemas.microsoft.com/office/drawing/2014/main" id="{3440FB15-E097-4E6D-D90B-26D897450E31}"/>
              </a:ext>
            </a:extLst>
          </p:cNvPr>
          <p:cNvPicPr>
            <a:picLocks noChangeAspect="1"/>
          </p:cNvPicPr>
          <p:nvPr/>
        </p:nvPicPr>
        <p:blipFill>
          <a:blip r:embed="rId4" cstate="screen">
            <a:extLst>
              <a:ext uri="{28A0092B-C50C-407E-A947-70E740481C1C}">
                <a14:useLocalDpi xmlns:a14="http://schemas.microsoft.com/office/drawing/2010/main"/>
              </a:ext>
            </a:extLst>
          </a:blip>
          <a:srcRect r="-3"/>
          <a:stretch>
            <a:fillRect/>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5" name="Image 14">
            <a:extLst>
              <a:ext uri="{FF2B5EF4-FFF2-40B4-BE49-F238E27FC236}">
                <a16:creationId xmlns:a16="http://schemas.microsoft.com/office/drawing/2014/main" id="{A8E86FA3-CD64-8F8F-5FCA-8EFBD90E7A33}"/>
              </a:ext>
            </a:extLst>
          </p:cNvPr>
          <p:cNvPicPr>
            <a:picLocks noChangeAspect="1"/>
          </p:cNvPicPr>
          <p:nvPr/>
        </p:nvPicPr>
        <p:blipFill>
          <a:blip r:embed="rId5" cstate="screen">
            <a:extLst>
              <a:ext uri="{28A0092B-C50C-407E-A947-70E740481C1C}">
                <a14:useLocalDpi xmlns:a14="http://schemas.microsoft.com/office/drawing/2010/main"/>
              </a:ext>
            </a:extLst>
          </a:blip>
          <a:srcRect b="-3"/>
          <a:stretch>
            <a:fillRect/>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3" name="Image 12">
            <a:extLst>
              <a:ext uri="{FF2B5EF4-FFF2-40B4-BE49-F238E27FC236}">
                <a16:creationId xmlns:a16="http://schemas.microsoft.com/office/drawing/2014/main" id="{4934BE4C-CFAD-0FFE-E53D-C4F00AF50AB7}"/>
              </a:ext>
            </a:extLst>
          </p:cNvPr>
          <p:cNvPicPr>
            <a:picLocks noChangeAspect="1"/>
          </p:cNvPicPr>
          <p:nvPr/>
        </p:nvPicPr>
        <p:blipFill>
          <a:blip r:embed="rId6" cstate="screen">
            <a:extLst>
              <a:ext uri="{28A0092B-C50C-407E-A947-70E740481C1C}">
                <a14:useLocalDpi xmlns:a14="http://schemas.microsoft.com/office/drawing/2010/main"/>
              </a:ext>
            </a:extLst>
          </a:blip>
          <a:srcRect r="-2" b="-2"/>
          <a:stretch>
            <a:fillRect/>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29"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71F71EAD-96E5-3B99-41E2-E12EE4C24BBB}"/>
              </a:ext>
            </a:extLst>
          </p:cNvPr>
          <p:cNvSpPr>
            <a:spLocks noGrp="1"/>
          </p:cNvSpPr>
          <p:nvPr>
            <p:ph type="title"/>
          </p:nvPr>
        </p:nvSpPr>
        <p:spPr>
          <a:xfrm>
            <a:off x="239101" y="3018773"/>
            <a:ext cx="6499901" cy="410227"/>
          </a:xfrm>
        </p:spPr>
        <p:txBody>
          <a:bodyPr vert="horz" lIns="91440" tIns="45720" rIns="91440" bIns="45720" rtlCol="0" anchor="ctr">
            <a:normAutofit fontScale="90000"/>
          </a:bodyPr>
          <a:lstStyle/>
          <a:p>
            <a:r>
              <a:rPr lang="fr-CA" sz="4000" dirty="0"/>
              <a:t>Lutte aux plantes envahissantes</a:t>
            </a:r>
            <a:br>
              <a:rPr lang="fr-CA" sz="4000" dirty="0"/>
            </a:br>
            <a:endParaRPr lang="fr-CA" sz="4000" dirty="0"/>
          </a:p>
        </p:txBody>
      </p:sp>
      <p:pic>
        <p:nvPicPr>
          <p:cNvPr id="7" name="Image 6">
            <a:extLst>
              <a:ext uri="{FF2B5EF4-FFF2-40B4-BE49-F238E27FC236}">
                <a16:creationId xmlns:a16="http://schemas.microsoft.com/office/drawing/2014/main" id="{77975662-E995-E877-6B7D-2638F892B87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9" name="Content Placeholder 18">
            <a:extLst>
              <a:ext uri="{FF2B5EF4-FFF2-40B4-BE49-F238E27FC236}">
                <a16:creationId xmlns:a16="http://schemas.microsoft.com/office/drawing/2014/main" id="{6514E0FB-F82D-D261-DF25-E5DE2BFAF7FD}"/>
              </a:ext>
            </a:extLst>
          </p:cNvPr>
          <p:cNvSpPr>
            <a:spLocks noGrp="1"/>
          </p:cNvSpPr>
          <p:nvPr>
            <p:ph idx="1"/>
          </p:nvPr>
        </p:nvSpPr>
        <p:spPr>
          <a:xfrm>
            <a:off x="239102" y="3787682"/>
            <a:ext cx="5113946" cy="2682013"/>
          </a:xfrm>
        </p:spPr>
        <p:txBody>
          <a:bodyPr anchor="ctr">
            <a:noAutofit/>
          </a:bodyPr>
          <a:lstStyle/>
          <a:p>
            <a:pPr marL="0" indent="0">
              <a:buNone/>
            </a:pPr>
            <a:r>
              <a:rPr lang="fr-CA" sz="3200" dirty="0">
                <a:solidFill>
                  <a:srgbClr val="FFFFFF"/>
                </a:solidFill>
              </a:rPr>
              <a:t>Myriophylle à épi</a:t>
            </a:r>
            <a:endParaRPr lang="en-US" sz="3200" dirty="0">
              <a:solidFill>
                <a:srgbClr val="FFFFFF"/>
              </a:solidFill>
            </a:endParaRPr>
          </a:p>
          <a:p>
            <a:pPr marL="0" indent="0">
              <a:buNone/>
            </a:pPr>
            <a:r>
              <a:rPr lang="en-US" sz="2400" dirty="0" err="1">
                <a:solidFill>
                  <a:srgbClr val="FFFFFF"/>
                </a:solidFill>
              </a:rPr>
              <a:t>L’Association</a:t>
            </a:r>
            <a:r>
              <a:rPr lang="en-US" sz="2400" dirty="0">
                <a:solidFill>
                  <a:srgbClr val="FFFFFF"/>
                </a:solidFill>
              </a:rPr>
              <a:t> Lac Laurel a </a:t>
            </a:r>
            <a:r>
              <a:rPr lang="en-US" sz="2400" dirty="0" err="1">
                <a:solidFill>
                  <a:srgbClr val="FFFFFF"/>
                </a:solidFill>
              </a:rPr>
              <a:t>déployé</a:t>
            </a:r>
            <a:r>
              <a:rPr lang="en-US" sz="2400" dirty="0">
                <a:solidFill>
                  <a:srgbClr val="FFFFFF"/>
                </a:solidFill>
              </a:rPr>
              <a:t> </a:t>
            </a:r>
            <a:r>
              <a:rPr lang="en-US" sz="2400" dirty="0" err="1">
                <a:solidFill>
                  <a:srgbClr val="FFFFFF"/>
                </a:solidFill>
              </a:rPr>
              <a:t>depuis</a:t>
            </a:r>
            <a:r>
              <a:rPr lang="en-US" sz="2400" dirty="0">
                <a:solidFill>
                  <a:srgbClr val="FFFFFF"/>
                </a:solidFill>
              </a:rPr>
              <a:t> 2015 des efforts </a:t>
            </a:r>
            <a:r>
              <a:rPr lang="en-US" sz="2400" dirty="0" err="1">
                <a:solidFill>
                  <a:srgbClr val="FFFFFF"/>
                </a:solidFill>
              </a:rPr>
              <a:t>colossaux</a:t>
            </a:r>
            <a:r>
              <a:rPr lang="en-US" sz="2400" dirty="0">
                <a:solidFill>
                  <a:srgbClr val="FFFFFF"/>
                </a:solidFill>
              </a:rPr>
              <a:t> pour </a:t>
            </a:r>
            <a:r>
              <a:rPr lang="en-US" sz="2400" dirty="0" err="1">
                <a:solidFill>
                  <a:srgbClr val="FFFFFF"/>
                </a:solidFill>
              </a:rPr>
              <a:t>contrôler</a:t>
            </a:r>
            <a:r>
              <a:rPr lang="en-US" sz="2400" dirty="0">
                <a:solidFill>
                  <a:srgbClr val="FFFFFF"/>
                </a:solidFill>
              </a:rPr>
              <a:t> le </a:t>
            </a:r>
            <a:r>
              <a:rPr lang="en-US" sz="2400" dirty="0" err="1">
                <a:solidFill>
                  <a:srgbClr val="FFFFFF"/>
                </a:solidFill>
              </a:rPr>
              <a:t>myriophylle</a:t>
            </a:r>
            <a:r>
              <a:rPr lang="en-US" sz="2400" dirty="0">
                <a:solidFill>
                  <a:srgbClr val="FFFFFF"/>
                </a:solidFill>
              </a:rPr>
              <a:t> à </a:t>
            </a:r>
            <a:r>
              <a:rPr lang="en-US" sz="2400" dirty="0" err="1">
                <a:solidFill>
                  <a:srgbClr val="FFFFFF"/>
                </a:solidFill>
              </a:rPr>
              <a:t>épi</a:t>
            </a:r>
            <a:r>
              <a:rPr lang="en-US" sz="2400" dirty="0">
                <a:solidFill>
                  <a:srgbClr val="FFFFFF"/>
                </a:solidFill>
              </a:rPr>
              <a:t>.  Plus de 90 </a:t>
            </a:r>
            <a:r>
              <a:rPr lang="en-US" sz="2400" dirty="0" err="1">
                <a:solidFill>
                  <a:srgbClr val="FFFFFF"/>
                </a:solidFill>
              </a:rPr>
              <a:t>bénévoles</a:t>
            </a:r>
            <a:r>
              <a:rPr lang="en-US" sz="2400" dirty="0">
                <a:solidFill>
                  <a:srgbClr val="FFFFFF"/>
                </a:solidFill>
              </a:rPr>
              <a:t> </a:t>
            </a:r>
            <a:r>
              <a:rPr lang="en-US" sz="2400" dirty="0" err="1">
                <a:solidFill>
                  <a:srgbClr val="FFFFFF"/>
                </a:solidFill>
              </a:rPr>
              <a:t>ont</a:t>
            </a:r>
            <a:r>
              <a:rPr lang="en-US" sz="2400" dirty="0">
                <a:solidFill>
                  <a:srgbClr val="FFFFFF"/>
                </a:solidFill>
              </a:rPr>
              <a:t> </a:t>
            </a:r>
            <a:r>
              <a:rPr lang="en-US" sz="2400" dirty="0" err="1">
                <a:solidFill>
                  <a:srgbClr val="FFFFFF"/>
                </a:solidFill>
              </a:rPr>
              <a:t>réussi</a:t>
            </a:r>
            <a:r>
              <a:rPr lang="en-US" sz="2400" dirty="0">
                <a:solidFill>
                  <a:srgbClr val="FFFFFF"/>
                </a:solidFill>
              </a:rPr>
              <a:t> à </a:t>
            </a:r>
            <a:r>
              <a:rPr lang="en-US" sz="2400" dirty="0" err="1">
                <a:solidFill>
                  <a:srgbClr val="FFFFFF"/>
                </a:solidFill>
              </a:rPr>
              <a:t>l’enrayer</a:t>
            </a:r>
            <a:r>
              <a:rPr lang="en-US" sz="2400" dirty="0">
                <a:solidFill>
                  <a:srgbClr val="FFFFFF"/>
                </a:solidFill>
              </a:rPr>
              <a:t>, </a:t>
            </a:r>
            <a:r>
              <a:rPr lang="en-US" sz="2400" dirty="0" err="1">
                <a:solidFill>
                  <a:srgbClr val="FFFFFF"/>
                </a:solidFill>
              </a:rPr>
              <a:t>mais</a:t>
            </a:r>
            <a:r>
              <a:rPr lang="en-US" sz="2400" dirty="0">
                <a:solidFill>
                  <a:srgbClr val="FFFFFF"/>
                </a:solidFill>
              </a:rPr>
              <a:t>, </a:t>
            </a:r>
            <a:r>
              <a:rPr lang="en-US" sz="2400" dirty="0" err="1">
                <a:solidFill>
                  <a:srgbClr val="FFFFFF"/>
                </a:solidFill>
              </a:rPr>
              <a:t>chaque</a:t>
            </a:r>
            <a:r>
              <a:rPr lang="en-US" sz="2400" dirty="0">
                <a:solidFill>
                  <a:srgbClr val="FFFFFF"/>
                </a:solidFill>
              </a:rPr>
              <a:t> </a:t>
            </a:r>
            <a:r>
              <a:rPr lang="en-US" sz="2400" dirty="0" err="1">
                <a:solidFill>
                  <a:srgbClr val="FFFFFF"/>
                </a:solidFill>
              </a:rPr>
              <a:t>année</a:t>
            </a:r>
            <a:r>
              <a:rPr lang="en-US" sz="2400" dirty="0">
                <a:solidFill>
                  <a:srgbClr val="FFFFFF"/>
                </a:solidFill>
              </a:rPr>
              <a:t>, il faut </a:t>
            </a:r>
            <a:r>
              <a:rPr lang="en-US" sz="2400" dirty="0" err="1">
                <a:solidFill>
                  <a:srgbClr val="FFFFFF"/>
                </a:solidFill>
              </a:rPr>
              <a:t>rester</a:t>
            </a:r>
            <a:r>
              <a:rPr lang="en-US" sz="2400" dirty="0">
                <a:solidFill>
                  <a:srgbClr val="FFFFFF"/>
                </a:solidFill>
              </a:rPr>
              <a:t> vigilant et </a:t>
            </a:r>
            <a:r>
              <a:rPr lang="en-US" sz="2400" dirty="0" err="1">
                <a:solidFill>
                  <a:srgbClr val="FFFFFF"/>
                </a:solidFill>
              </a:rPr>
              <a:t>arracher</a:t>
            </a:r>
            <a:r>
              <a:rPr lang="en-US" sz="2400" dirty="0">
                <a:solidFill>
                  <a:srgbClr val="FFFFFF"/>
                </a:solidFill>
              </a:rPr>
              <a:t> les plantes qui </a:t>
            </a:r>
            <a:r>
              <a:rPr lang="en-US" sz="2400" dirty="0" err="1">
                <a:solidFill>
                  <a:srgbClr val="FFFFFF"/>
                </a:solidFill>
              </a:rPr>
              <a:t>repoussent</a:t>
            </a:r>
            <a:r>
              <a:rPr lang="en-US" sz="2400" dirty="0">
                <a:solidFill>
                  <a:srgbClr val="FFFFFF"/>
                </a:solidFill>
              </a:rPr>
              <a:t>.</a:t>
            </a:r>
          </a:p>
        </p:txBody>
      </p:sp>
      <p:sp>
        <p:nvSpPr>
          <p:cNvPr id="3" name="Espace réservé du numéro de diapositive 2">
            <a:extLst>
              <a:ext uri="{FF2B5EF4-FFF2-40B4-BE49-F238E27FC236}">
                <a16:creationId xmlns:a16="http://schemas.microsoft.com/office/drawing/2014/main" id="{D5DC2038-AA71-D408-566C-452A7C20B101}"/>
              </a:ext>
            </a:extLst>
          </p:cNvPr>
          <p:cNvSpPr>
            <a:spLocks noGrp="1"/>
          </p:cNvSpPr>
          <p:nvPr>
            <p:ph type="sldNum" sz="quarter" idx="12"/>
          </p:nvPr>
        </p:nvSpPr>
        <p:spPr/>
        <p:txBody>
          <a:bodyPr/>
          <a:lstStyle/>
          <a:p>
            <a:fld id="{5348D777-39FF-2F44-B05F-1666FE73ED5C}" type="slidenum">
              <a:rPr lang="fr-CA" smtClean="0"/>
              <a:t>14</a:t>
            </a:fld>
            <a:endParaRPr lang="fr-CA"/>
          </a:p>
        </p:txBody>
      </p:sp>
    </p:spTree>
    <p:extLst>
      <p:ext uri="{BB962C8B-B14F-4D97-AF65-F5344CB8AC3E}">
        <p14:creationId xmlns:p14="http://schemas.microsoft.com/office/powerpoint/2010/main" val="169416047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BA7ECE1C-7ED8-B437-8768-EBC54EC3EF9B}"/>
              </a:ext>
            </a:extLst>
          </p:cNvPr>
          <p:cNvPicPr>
            <a:picLocks noChangeAspect="1"/>
          </p:cNvPicPr>
          <p:nvPr/>
        </p:nvPicPr>
        <p:blipFill>
          <a:blip r:embed="rId2" cstate="screen">
            <a:extLst>
              <a:ext uri="{28A0092B-C50C-407E-A947-70E740481C1C}">
                <a14:useLocalDpi xmlns:a14="http://schemas.microsoft.com/office/drawing/2010/main"/>
              </a:ext>
            </a:extLst>
          </a:blip>
          <a:srcRect r="-2" b="-2"/>
          <a:stretch>
            <a:fillRect/>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Image 5">
            <a:extLst>
              <a:ext uri="{FF2B5EF4-FFF2-40B4-BE49-F238E27FC236}">
                <a16:creationId xmlns:a16="http://schemas.microsoft.com/office/drawing/2014/main" id="{C9E008A7-4332-8C80-B564-6822D832034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2" name="Image 11">
            <a:extLst>
              <a:ext uri="{FF2B5EF4-FFF2-40B4-BE49-F238E27FC236}">
                <a16:creationId xmlns:a16="http://schemas.microsoft.com/office/drawing/2014/main" id="{868EBAF9-2741-2FA1-FD49-7C593A3919FC}"/>
              </a:ext>
            </a:extLst>
          </p:cNvPr>
          <p:cNvPicPr>
            <a:picLocks noChangeAspect="1"/>
          </p:cNvPicPr>
          <p:nvPr/>
        </p:nvPicPr>
        <p:blipFill>
          <a:blip r:embed="rId4" cstate="screen">
            <a:extLst>
              <a:ext uri="{28A0092B-C50C-407E-A947-70E740481C1C}">
                <a14:useLocalDpi xmlns:a14="http://schemas.microsoft.com/office/drawing/2010/main"/>
              </a:ext>
            </a:extLst>
          </a:blip>
          <a:srcRect r="-1" b="-1"/>
          <a:stretch>
            <a:fillRect/>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9" name="Freeform: Shape 1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F8DD3942-D1C5-08C3-88BB-C3EC022380C8}"/>
              </a:ext>
            </a:extLst>
          </p:cNvPr>
          <p:cNvSpPr>
            <a:spLocks noGrp="1"/>
          </p:cNvSpPr>
          <p:nvPr>
            <p:ph idx="1"/>
          </p:nvPr>
        </p:nvSpPr>
        <p:spPr>
          <a:xfrm>
            <a:off x="448056" y="2258568"/>
            <a:ext cx="3046706" cy="3951478"/>
          </a:xfrm>
        </p:spPr>
        <p:txBody>
          <a:bodyPr>
            <a:noAutofit/>
          </a:bodyPr>
          <a:lstStyle/>
          <a:p>
            <a:pPr marL="0" indent="0">
              <a:buNone/>
            </a:pPr>
            <a:r>
              <a:rPr lang="fr-CA" sz="2000" dirty="0"/>
              <a:t>Les vagues surdimensionnées des bateaux de wake et de surf mettent en péril </a:t>
            </a:r>
          </a:p>
          <a:p>
            <a:r>
              <a:rPr lang="fr-CA" sz="2000" dirty="0"/>
              <a:t>la sécurité des usagers de sports non motorisés</a:t>
            </a:r>
          </a:p>
          <a:p>
            <a:r>
              <a:rPr lang="fr-CA" sz="2000" dirty="0"/>
              <a:t>La vie aquatique, en particulier les huards qui nichent en rive</a:t>
            </a:r>
          </a:p>
          <a:p>
            <a:pPr marL="0" indent="0">
              <a:buNone/>
            </a:pPr>
            <a:r>
              <a:rPr lang="fr-CA" sz="2000" dirty="0"/>
              <a:t>Et rendent inconfortable la navigation des autres usagers.</a:t>
            </a:r>
          </a:p>
          <a:p>
            <a:pPr marL="0" indent="0">
              <a:buNone/>
            </a:pPr>
            <a:br>
              <a:rPr lang="fr-CA" sz="2000" dirty="0"/>
            </a:br>
            <a:endParaRPr lang="fr-CA" sz="2000" dirty="0"/>
          </a:p>
        </p:txBody>
      </p:sp>
      <p:pic>
        <p:nvPicPr>
          <p:cNvPr id="8" name="Image 7">
            <a:extLst>
              <a:ext uri="{FF2B5EF4-FFF2-40B4-BE49-F238E27FC236}">
                <a16:creationId xmlns:a16="http://schemas.microsoft.com/office/drawing/2014/main" id="{69C91DA4-B59C-0900-1A5B-50E82D4BA25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4" name="Titre 13">
            <a:extLst>
              <a:ext uri="{FF2B5EF4-FFF2-40B4-BE49-F238E27FC236}">
                <a16:creationId xmlns:a16="http://schemas.microsoft.com/office/drawing/2014/main" id="{79FA2746-E474-2DEE-5BBD-6DC9267FA3E6}"/>
              </a:ext>
            </a:extLst>
          </p:cNvPr>
          <p:cNvSpPr>
            <a:spLocks noGrp="1"/>
          </p:cNvSpPr>
          <p:nvPr>
            <p:ph type="title"/>
          </p:nvPr>
        </p:nvSpPr>
        <p:spPr/>
        <p:txBody>
          <a:bodyPr/>
          <a:lstStyle/>
          <a:p>
            <a:r>
              <a:rPr lang="fr-CA" dirty="0"/>
              <a:t>Sécurité</a:t>
            </a:r>
          </a:p>
        </p:txBody>
      </p:sp>
      <p:sp>
        <p:nvSpPr>
          <p:cNvPr id="2" name="Espace réservé du numéro de diapositive 1">
            <a:extLst>
              <a:ext uri="{FF2B5EF4-FFF2-40B4-BE49-F238E27FC236}">
                <a16:creationId xmlns:a16="http://schemas.microsoft.com/office/drawing/2014/main" id="{65D6A218-C0FD-84DD-AAEB-059CED588FD8}"/>
              </a:ext>
            </a:extLst>
          </p:cNvPr>
          <p:cNvSpPr>
            <a:spLocks noGrp="1"/>
          </p:cNvSpPr>
          <p:nvPr>
            <p:ph type="sldNum" sz="quarter" idx="12"/>
          </p:nvPr>
        </p:nvSpPr>
        <p:spPr/>
        <p:txBody>
          <a:bodyPr/>
          <a:lstStyle/>
          <a:p>
            <a:fld id="{5348D777-39FF-2F44-B05F-1666FE73ED5C}" type="slidenum">
              <a:rPr lang="fr-CA" smtClean="0"/>
              <a:t>15</a:t>
            </a:fld>
            <a:endParaRPr lang="fr-CA"/>
          </a:p>
        </p:txBody>
      </p:sp>
      <p:sp>
        <p:nvSpPr>
          <p:cNvPr id="4" name="ZoneTexte 3">
            <a:extLst>
              <a:ext uri="{FF2B5EF4-FFF2-40B4-BE49-F238E27FC236}">
                <a16:creationId xmlns:a16="http://schemas.microsoft.com/office/drawing/2014/main" id="{BD3B3085-50CA-DFC6-05AE-4A1E60197147}"/>
              </a:ext>
            </a:extLst>
          </p:cNvPr>
          <p:cNvSpPr txBox="1"/>
          <p:nvPr/>
        </p:nvSpPr>
        <p:spPr>
          <a:xfrm rot="16200000">
            <a:off x="11197505" y="5060126"/>
            <a:ext cx="1562714" cy="246221"/>
          </a:xfrm>
          <a:prstGeom prst="rect">
            <a:avLst/>
          </a:prstGeom>
          <a:noFill/>
        </p:spPr>
        <p:txBody>
          <a:bodyPr wrap="square" rtlCol="0">
            <a:spAutoFit/>
          </a:bodyPr>
          <a:lstStyle/>
          <a:p>
            <a:r>
              <a:rPr lang="fr-CA" sz="1000" dirty="0"/>
              <a:t>crédit photo lac </a:t>
            </a:r>
            <a:r>
              <a:rPr lang="fr-CA" sz="1000" dirty="0" err="1"/>
              <a:t>Browker</a:t>
            </a:r>
            <a:endParaRPr lang="fr-FR" sz="1000" dirty="0"/>
          </a:p>
        </p:txBody>
      </p:sp>
    </p:spTree>
    <p:extLst>
      <p:ext uri="{BB962C8B-B14F-4D97-AF65-F5344CB8AC3E}">
        <p14:creationId xmlns:p14="http://schemas.microsoft.com/office/powerpoint/2010/main" val="2352733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F8ABDDE-E1FD-8502-496D-D97A9B6E2631}"/>
              </a:ext>
            </a:extLst>
          </p:cNvPr>
          <p:cNvSpPr>
            <a:spLocks noGrp="1"/>
          </p:cNvSpPr>
          <p:nvPr>
            <p:ph type="title"/>
          </p:nvPr>
        </p:nvSpPr>
        <p:spPr>
          <a:xfrm>
            <a:off x="836679" y="723898"/>
            <a:ext cx="6002110" cy="1495425"/>
          </a:xfrm>
        </p:spPr>
        <p:txBody>
          <a:bodyPr>
            <a:normAutofit fontScale="90000"/>
          </a:bodyPr>
          <a:lstStyle/>
          <a:p>
            <a:r>
              <a:rPr lang="fr-CA" sz="4900" dirty="0"/>
              <a:t>Bris des infrastructures des riverains et brassage des autres embarcations</a:t>
            </a:r>
            <a:br>
              <a:rPr lang="fr-CA" sz="3400" dirty="0"/>
            </a:br>
            <a:endParaRPr lang="fr-CA" sz="3400" dirty="0"/>
          </a:p>
        </p:txBody>
      </p:sp>
      <p:sp>
        <p:nvSpPr>
          <p:cNvPr id="3" name="Espace réservé du contenu 2">
            <a:extLst>
              <a:ext uri="{FF2B5EF4-FFF2-40B4-BE49-F238E27FC236}">
                <a16:creationId xmlns:a16="http://schemas.microsoft.com/office/drawing/2014/main" id="{5EA7E748-1D0B-D4F3-4847-8E265ACCD7AE}"/>
              </a:ext>
            </a:extLst>
          </p:cNvPr>
          <p:cNvSpPr>
            <a:spLocks noGrp="1"/>
          </p:cNvSpPr>
          <p:nvPr>
            <p:ph idx="1"/>
          </p:nvPr>
        </p:nvSpPr>
        <p:spPr>
          <a:xfrm>
            <a:off x="836680" y="2405066"/>
            <a:ext cx="6002110" cy="4219017"/>
          </a:xfrm>
        </p:spPr>
        <p:txBody>
          <a:bodyPr>
            <a:normAutofit fontScale="92500" lnSpcReduction="10000"/>
          </a:bodyPr>
          <a:lstStyle/>
          <a:p>
            <a:pPr marL="0" indent="0">
              <a:buNone/>
            </a:pPr>
            <a:r>
              <a:rPr lang="fr-CA" sz="2200" dirty="0"/>
              <a:t>En 2025 un bateau de surf a été introduit sur le lac. </a:t>
            </a:r>
          </a:p>
          <a:p>
            <a:pPr marL="0" indent="0">
              <a:buNone/>
            </a:pPr>
            <a:r>
              <a:rPr lang="fr-CA" sz="2200" dirty="0"/>
              <a:t>Au moins quatre riverains ont témoigné de l’impact de ses vagues :</a:t>
            </a:r>
          </a:p>
          <a:p>
            <a:pPr marL="0" indent="0">
              <a:buNone/>
            </a:pPr>
            <a:r>
              <a:rPr lang="fr-CA" sz="1600" b="1" dirty="0"/>
              <a:t>Jacques Armand : </a:t>
            </a:r>
            <a:r>
              <a:rPr lang="fr-CA" sz="1600" i="1" dirty="0"/>
              <a:t>Mon quai est installé depuis 7 ans et c’est la première fois qu’il décroche. Il a presque entrainé mon ponton. J’ai dû le faire réparer.</a:t>
            </a:r>
          </a:p>
          <a:p>
            <a:pPr marL="0" indent="0">
              <a:buNone/>
            </a:pPr>
            <a:r>
              <a:rPr lang="fr-CA" sz="1600" b="1" dirty="0"/>
              <a:t>Robert </a:t>
            </a:r>
            <a:r>
              <a:rPr lang="fr-CA" sz="1600" b="1" dirty="0" err="1"/>
              <a:t>Chalifoux</a:t>
            </a:r>
            <a:r>
              <a:rPr lang="fr-CA" sz="1600" b="1" dirty="0"/>
              <a:t> : </a:t>
            </a:r>
            <a:r>
              <a:rPr lang="fr-CA" sz="1600" i="1" dirty="0"/>
              <a:t>Cet été il y avait tellement de grosses vagues que mon quai a brisé, les poteaux ont penché et ont déchiré la toile de mon ponton. J’ai dû refaire et solidifier l’attache du quai qui était brisée et faire réparer la toile du ponton.</a:t>
            </a:r>
            <a:endParaRPr lang="fr-CA" sz="1600" dirty="0"/>
          </a:p>
          <a:p>
            <a:pPr marL="0" indent="0">
              <a:buNone/>
            </a:pPr>
            <a:r>
              <a:rPr lang="fr-CA" sz="1600" b="1" dirty="0"/>
              <a:t>Diane Ouellette :  </a:t>
            </a:r>
            <a:r>
              <a:rPr lang="fr-CA" sz="1600" i="1" dirty="0"/>
              <a:t>Cet été, le quai a décroché pour la première fois en 20 ans. Ce n’était jamais arrivé. On a dû solidifier le quai pour que ça n’arrive plus. Quand on l’a retiré de l’eau on a vu qu’il était endommagé. </a:t>
            </a:r>
            <a:endParaRPr lang="fr-CA" sz="1600" b="1" dirty="0"/>
          </a:p>
          <a:p>
            <a:pPr marL="0" indent="0">
              <a:buNone/>
            </a:pPr>
            <a:r>
              <a:rPr lang="fr-CA" sz="1600" b="1" dirty="0"/>
              <a:t>Juliette Grégoire </a:t>
            </a:r>
            <a:r>
              <a:rPr lang="fr-CA" sz="1600" dirty="0"/>
              <a:t>: </a:t>
            </a:r>
            <a:r>
              <a:rPr lang="fr-CA" sz="1600" i="1" dirty="0"/>
              <a:t>On était en conversation amicale sur le ponton de nos amis. Un bateau de surf est passé à 30 pieds de nous et j’ai presque basculé dans l’eau, l’eau de sa vague est entrée dans le ponton.</a:t>
            </a:r>
            <a:br>
              <a:rPr lang="fr-CA" sz="1600" dirty="0"/>
            </a:br>
            <a:endParaRPr lang="fr-CA" sz="1600" dirty="0"/>
          </a:p>
        </p:txBody>
      </p:sp>
      <p:pic>
        <p:nvPicPr>
          <p:cNvPr id="4" name="Image 3">
            <a:extLst>
              <a:ext uri="{FF2B5EF4-FFF2-40B4-BE49-F238E27FC236}">
                <a16:creationId xmlns:a16="http://schemas.microsoft.com/office/drawing/2014/main" id="{C09761DE-37CA-680A-F209-8D7D3CE873F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99440" y="10"/>
            <a:ext cx="4992560" cy="6857990"/>
          </a:xfrm>
          <a:prstGeom prst="rect">
            <a:avLst/>
          </a:prstGeom>
          <a:effectLst/>
        </p:spPr>
      </p:pic>
      <p:sp>
        <p:nvSpPr>
          <p:cNvPr id="5" name="Rectangle : coins arrondis 4">
            <a:extLst>
              <a:ext uri="{FF2B5EF4-FFF2-40B4-BE49-F238E27FC236}">
                <a16:creationId xmlns:a16="http://schemas.microsoft.com/office/drawing/2014/main" id="{D1715EB8-BCB0-2C4F-07C1-B168B79D8796}"/>
              </a:ext>
            </a:extLst>
          </p:cNvPr>
          <p:cNvSpPr/>
          <p:nvPr/>
        </p:nvSpPr>
        <p:spPr>
          <a:xfrm rot="398285">
            <a:off x="8164785" y="2880859"/>
            <a:ext cx="688931" cy="112955"/>
          </a:xfrm>
          <a:prstGeom prst="roundRect">
            <a:avLst/>
          </a:prstGeom>
          <a:solidFill>
            <a:srgbClr val="D3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 coins arrondis 5">
            <a:extLst>
              <a:ext uri="{FF2B5EF4-FFF2-40B4-BE49-F238E27FC236}">
                <a16:creationId xmlns:a16="http://schemas.microsoft.com/office/drawing/2014/main" id="{1C2B88C8-EE28-1D20-0056-CDB382D85D7E}"/>
              </a:ext>
            </a:extLst>
          </p:cNvPr>
          <p:cNvSpPr/>
          <p:nvPr/>
        </p:nvSpPr>
        <p:spPr>
          <a:xfrm rot="398285">
            <a:off x="10489559" y="3629084"/>
            <a:ext cx="616694" cy="105962"/>
          </a:xfrm>
          <a:prstGeom prst="roundRect">
            <a:avLst/>
          </a:prstGeom>
          <a:solidFill>
            <a:srgbClr val="D3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space réservé du numéro de diapositive 6">
            <a:extLst>
              <a:ext uri="{FF2B5EF4-FFF2-40B4-BE49-F238E27FC236}">
                <a16:creationId xmlns:a16="http://schemas.microsoft.com/office/drawing/2014/main" id="{CC2C62F4-FAEB-460C-15D9-E101133BAB1C}"/>
              </a:ext>
            </a:extLst>
          </p:cNvPr>
          <p:cNvSpPr>
            <a:spLocks noGrp="1"/>
          </p:cNvSpPr>
          <p:nvPr>
            <p:ph type="sldNum" sz="quarter" idx="12"/>
          </p:nvPr>
        </p:nvSpPr>
        <p:spPr/>
        <p:txBody>
          <a:bodyPr/>
          <a:lstStyle/>
          <a:p>
            <a:fld id="{5348D777-39FF-2F44-B05F-1666FE73ED5C}" type="slidenum">
              <a:rPr lang="fr-CA" smtClean="0"/>
              <a:t>16</a:t>
            </a:fld>
            <a:endParaRPr lang="fr-CA"/>
          </a:p>
        </p:txBody>
      </p:sp>
    </p:spTree>
    <p:extLst>
      <p:ext uri="{BB962C8B-B14F-4D97-AF65-F5344CB8AC3E}">
        <p14:creationId xmlns:p14="http://schemas.microsoft.com/office/powerpoint/2010/main" val="2314872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0945458-F0FA-73A6-E6D0-5C9FF0B344CD}"/>
              </a:ext>
            </a:extLst>
          </p:cNvPr>
          <p:cNvSpPr>
            <a:spLocks noGrp="1"/>
          </p:cNvSpPr>
          <p:nvPr>
            <p:ph type="title"/>
          </p:nvPr>
        </p:nvSpPr>
        <p:spPr>
          <a:xfrm>
            <a:off x="804672" y="5116529"/>
            <a:ext cx="10592174" cy="1000655"/>
          </a:xfrm>
        </p:spPr>
        <p:txBody>
          <a:bodyPr vert="horz" lIns="91440" tIns="45720" rIns="91440" bIns="45720" rtlCol="0" anchor="t">
            <a:normAutofit fontScale="90000"/>
          </a:bodyPr>
          <a:lstStyle/>
          <a:p>
            <a:r>
              <a:rPr lang="en-US" sz="3700" dirty="0" err="1">
                <a:solidFill>
                  <a:schemeClr val="tx2"/>
                </a:solidFill>
              </a:rPr>
              <a:t>Exemple</a:t>
            </a:r>
            <a:r>
              <a:rPr lang="en-US" sz="3700" dirty="0">
                <a:solidFill>
                  <a:schemeClr val="tx2"/>
                </a:solidFill>
              </a:rPr>
              <a:t> d’un lac pour </a:t>
            </a:r>
            <a:r>
              <a:rPr lang="en-US" sz="3700" dirty="0" err="1">
                <a:solidFill>
                  <a:schemeClr val="tx2"/>
                </a:solidFill>
              </a:rPr>
              <a:t>lequel</a:t>
            </a:r>
            <a:r>
              <a:rPr lang="en-US" sz="3700" dirty="0">
                <a:solidFill>
                  <a:schemeClr val="tx2"/>
                </a:solidFill>
              </a:rPr>
              <a:t> les </a:t>
            </a:r>
            <a:r>
              <a:rPr lang="en-US" sz="3700" dirty="0" err="1">
                <a:solidFill>
                  <a:schemeClr val="tx2"/>
                </a:solidFill>
              </a:rPr>
              <a:t>riverains</a:t>
            </a:r>
            <a:r>
              <a:rPr lang="en-US" sz="3700" dirty="0">
                <a:solidFill>
                  <a:schemeClr val="tx2"/>
                </a:solidFill>
              </a:rPr>
              <a:t> se </a:t>
            </a:r>
            <a:r>
              <a:rPr lang="en-US" sz="3700" dirty="0" err="1">
                <a:solidFill>
                  <a:schemeClr val="tx2"/>
                </a:solidFill>
              </a:rPr>
              <a:t>battent</a:t>
            </a:r>
            <a:r>
              <a:rPr lang="en-US" sz="3700" dirty="0">
                <a:solidFill>
                  <a:schemeClr val="tx2"/>
                </a:solidFill>
              </a:rPr>
              <a:t> : </a:t>
            </a:r>
            <a:br>
              <a:rPr lang="en-US" sz="3700" dirty="0">
                <a:solidFill>
                  <a:schemeClr val="tx2"/>
                </a:solidFill>
              </a:rPr>
            </a:br>
            <a:r>
              <a:rPr lang="en-US" sz="3700" dirty="0">
                <a:solidFill>
                  <a:schemeClr val="tx2"/>
                </a:solidFill>
              </a:rPr>
              <a:t>le lac Sept-</a:t>
            </a:r>
            <a:r>
              <a:rPr lang="en-US" sz="3700" dirty="0" err="1">
                <a:solidFill>
                  <a:schemeClr val="tx2"/>
                </a:solidFill>
              </a:rPr>
              <a:t>Îles</a:t>
            </a:r>
            <a:endParaRPr lang="en-US" sz="3700" dirty="0">
              <a:solidFill>
                <a:schemeClr val="tx2"/>
              </a:solidFill>
            </a:endParaRPr>
          </a:p>
        </p:txBody>
      </p:sp>
      <p:pic>
        <p:nvPicPr>
          <p:cNvPr id="7" name="Espace réservé du contenu 6">
            <a:extLst>
              <a:ext uri="{FF2B5EF4-FFF2-40B4-BE49-F238E27FC236}">
                <a16:creationId xmlns:a16="http://schemas.microsoft.com/office/drawing/2014/main" id="{F3DC8FA2-2DF4-9D26-698C-BA79D0EA261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 y="10"/>
            <a:ext cx="12192001" cy="4201449"/>
          </a:xfrm>
          <a:prstGeom prst="rect">
            <a:avLst/>
          </a:prstGeom>
        </p:spPr>
      </p:pic>
      <p:grpSp>
        <p:nvGrpSpPr>
          <p:cNvPr id="19" name="Group 18">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20" name="Freeform: Shape 19">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5" name="ZoneTexte 4">
            <a:extLst>
              <a:ext uri="{FF2B5EF4-FFF2-40B4-BE49-F238E27FC236}">
                <a16:creationId xmlns:a16="http://schemas.microsoft.com/office/drawing/2014/main" id="{F5FE7DCA-D4E8-0260-2810-7E909C12077D}"/>
              </a:ext>
            </a:extLst>
          </p:cNvPr>
          <p:cNvSpPr txBox="1"/>
          <p:nvPr/>
        </p:nvSpPr>
        <p:spPr>
          <a:xfrm>
            <a:off x="804672" y="4580785"/>
            <a:ext cx="9416898" cy="484374"/>
          </a:xfrm>
          <a:prstGeom prst="rect">
            <a:avLst/>
          </a:prstGeom>
        </p:spPr>
        <p:txBody>
          <a:bodyPr vert="horz" lIns="91440" tIns="45720" rIns="91440" bIns="45720" rtlCol="0" anchor="b">
            <a:normAutofit/>
          </a:bodyPr>
          <a:lstStyle/>
          <a:p>
            <a:pPr>
              <a:lnSpc>
                <a:spcPct val="90000"/>
              </a:lnSpc>
              <a:spcBef>
                <a:spcPts val="1000"/>
              </a:spcBef>
            </a:pPr>
            <a:r>
              <a:rPr lang="en-US" sz="2000">
                <a:solidFill>
                  <a:schemeClr val="tx2"/>
                </a:solidFill>
              </a:rPr>
              <a:t>https://www.youtube.com/watch?v=f2LSo8I28qE</a:t>
            </a:r>
          </a:p>
        </p:txBody>
      </p:sp>
      <p:sp>
        <p:nvSpPr>
          <p:cNvPr id="8" name="Espace réservé du numéro de diapositive 7">
            <a:extLst>
              <a:ext uri="{FF2B5EF4-FFF2-40B4-BE49-F238E27FC236}">
                <a16:creationId xmlns:a16="http://schemas.microsoft.com/office/drawing/2014/main" id="{3820CDFA-A476-8E79-209A-C3FDAF734F6F}"/>
              </a:ext>
            </a:extLst>
          </p:cNvPr>
          <p:cNvSpPr>
            <a:spLocks noGrp="1"/>
          </p:cNvSpPr>
          <p:nvPr>
            <p:ph type="sldNum" sz="quarter" idx="12"/>
          </p:nvPr>
        </p:nvSpPr>
        <p:spPr/>
        <p:txBody>
          <a:bodyPr/>
          <a:lstStyle/>
          <a:p>
            <a:fld id="{5348D777-39FF-2F44-B05F-1666FE73ED5C}" type="slidenum">
              <a:rPr lang="fr-CA" smtClean="0"/>
              <a:t>17</a:t>
            </a:fld>
            <a:endParaRPr lang="fr-CA"/>
          </a:p>
        </p:txBody>
      </p:sp>
    </p:spTree>
    <p:extLst>
      <p:ext uri="{BB962C8B-B14F-4D97-AF65-F5344CB8AC3E}">
        <p14:creationId xmlns:p14="http://schemas.microsoft.com/office/powerpoint/2010/main" val="1034637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08DD129E-A620-5A90-A070-35290E92953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587FCF2-CE85-892C-54CB-334D7775C1EB}"/>
              </a:ext>
            </a:extLst>
          </p:cNvPr>
          <p:cNvSpPr>
            <a:spLocks noGrp="1"/>
          </p:cNvSpPr>
          <p:nvPr>
            <p:ph type="title"/>
          </p:nvPr>
        </p:nvSpPr>
        <p:spPr>
          <a:xfrm>
            <a:off x="371093" y="1255014"/>
            <a:ext cx="4647473" cy="1124712"/>
          </a:xfrm>
        </p:spPr>
        <p:txBody>
          <a:bodyPr anchor="b">
            <a:normAutofit fontScale="90000"/>
          </a:bodyPr>
          <a:lstStyle/>
          <a:p>
            <a:r>
              <a:rPr lang="fr-CA" dirty="0"/>
              <a:t>Source d’eau potable à risque</a:t>
            </a:r>
            <a:br>
              <a:rPr lang="fr-CA" sz="2400" dirty="0"/>
            </a:br>
            <a:endParaRPr lang="fr-CA" sz="2400"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3FD035AB-16DD-D564-5AE9-B4123A111623}"/>
              </a:ext>
            </a:extLst>
          </p:cNvPr>
          <p:cNvSpPr>
            <a:spLocks noGrp="1"/>
          </p:cNvSpPr>
          <p:nvPr>
            <p:ph idx="1"/>
          </p:nvPr>
        </p:nvSpPr>
        <p:spPr>
          <a:xfrm>
            <a:off x="371093" y="2718054"/>
            <a:ext cx="4647473" cy="3801192"/>
          </a:xfrm>
        </p:spPr>
        <p:txBody>
          <a:bodyPr anchor="t">
            <a:noAutofit/>
          </a:bodyPr>
          <a:lstStyle/>
          <a:p>
            <a:r>
              <a:rPr lang="fr-CA" sz="2400" dirty="0"/>
              <a:t>Le lac Laurel sert de source d’eau à un grand nombre de riverains. </a:t>
            </a:r>
          </a:p>
          <a:p>
            <a:r>
              <a:rPr lang="fr-CA" sz="2400" dirty="0"/>
              <a:t>À cause de la qualité de l’eau, le traitement pour en faire de l’eau potable est minime. </a:t>
            </a:r>
          </a:p>
          <a:p>
            <a:r>
              <a:rPr lang="fr-CA" sz="2400" dirty="0"/>
              <a:t>Le brassage des sédiments par les bateaux de type wake/surf risque de compromettre la qualité de l’eau qui est prélevée.</a:t>
            </a:r>
          </a:p>
          <a:p>
            <a:endParaRPr lang="fr-CA" sz="2400" dirty="0"/>
          </a:p>
        </p:txBody>
      </p:sp>
      <p:sp>
        <p:nvSpPr>
          <p:cNvPr id="5" name="Espace réservé du numéro de diapositive 4">
            <a:extLst>
              <a:ext uri="{FF2B5EF4-FFF2-40B4-BE49-F238E27FC236}">
                <a16:creationId xmlns:a16="http://schemas.microsoft.com/office/drawing/2014/main" id="{14859997-4E1C-919C-A9AB-D456C39E7254}"/>
              </a:ext>
            </a:extLst>
          </p:cNvPr>
          <p:cNvSpPr>
            <a:spLocks noGrp="1"/>
          </p:cNvSpPr>
          <p:nvPr>
            <p:ph type="sldNum" sz="quarter" idx="12"/>
          </p:nvPr>
        </p:nvSpPr>
        <p:spPr/>
        <p:txBody>
          <a:bodyPr/>
          <a:lstStyle/>
          <a:p>
            <a:fld id="{5348D777-39FF-2F44-B05F-1666FE73ED5C}" type="slidenum">
              <a:rPr lang="fr-CA" smtClean="0"/>
              <a:t>18</a:t>
            </a:fld>
            <a:endParaRPr lang="fr-CA"/>
          </a:p>
        </p:txBody>
      </p:sp>
    </p:spTree>
    <p:extLst>
      <p:ext uri="{BB962C8B-B14F-4D97-AF65-F5344CB8AC3E}">
        <p14:creationId xmlns:p14="http://schemas.microsoft.com/office/powerpoint/2010/main" val="3115469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F2399-5561-7FCE-532B-0BF73A764BBF}"/>
              </a:ext>
            </a:extLst>
          </p:cNvPr>
          <p:cNvSpPr>
            <a:spLocks noGrp="1"/>
          </p:cNvSpPr>
          <p:nvPr>
            <p:ph type="title"/>
          </p:nvPr>
        </p:nvSpPr>
        <p:spPr>
          <a:xfrm>
            <a:off x="761840" y="1138265"/>
            <a:ext cx="4544762" cy="1401183"/>
          </a:xfrm>
        </p:spPr>
        <p:txBody>
          <a:bodyPr anchor="t">
            <a:normAutofit/>
          </a:bodyPr>
          <a:lstStyle/>
          <a:p>
            <a:r>
              <a:rPr lang="fr-CA" sz="3000"/>
              <a:t>Qualité de l’eau compromise</a:t>
            </a:r>
            <a:br>
              <a:rPr lang="fr-CA" sz="3000"/>
            </a:br>
            <a:endParaRPr lang="fr-FR" sz="3000"/>
          </a:p>
        </p:txBody>
      </p:sp>
      <p:cxnSp>
        <p:nvCxnSpPr>
          <p:cNvPr id="31" name="Straight Connector 3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8C27F91-EDCA-7999-C33C-607CC282016B}"/>
              </a:ext>
            </a:extLst>
          </p:cNvPr>
          <p:cNvSpPr>
            <a:spLocks noGrp="1"/>
          </p:cNvSpPr>
          <p:nvPr>
            <p:ph idx="1"/>
          </p:nvPr>
        </p:nvSpPr>
        <p:spPr>
          <a:xfrm>
            <a:off x="761840" y="2051222"/>
            <a:ext cx="4544762" cy="4102889"/>
          </a:xfrm>
        </p:spPr>
        <p:txBody>
          <a:bodyPr>
            <a:normAutofit/>
          </a:bodyPr>
          <a:lstStyle/>
          <a:p>
            <a:pPr marL="0" indent="0">
              <a:buNone/>
            </a:pPr>
            <a:r>
              <a:rPr lang="fr-FR" sz="2000" dirty="0">
                <a:hlinkClick r:id="rId2"/>
              </a:rPr>
              <a:t>https://www.facebook.com/reel/780682194904036</a:t>
            </a:r>
            <a:endParaRPr lang="fr-FR" sz="2000" dirty="0"/>
          </a:p>
          <a:p>
            <a:pPr marL="0" indent="0">
              <a:buNone/>
            </a:pPr>
            <a:r>
              <a:rPr lang="fr-FR" sz="2000" dirty="0"/>
              <a:t>Cette vidéo qui cite une étude du Minnesota est assez éloquente sur l’impact des bateaux de surf sur un plan d’eau.</a:t>
            </a:r>
          </a:p>
          <a:p>
            <a:r>
              <a:rPr lang="fr-FR" sz="2000" dirty="0"/>
              <a:t>La transparence de l’eau a diminué d’au moins un mètre après l’arrivée du bateau de surf sur le lac en 2025.</a:t>
            </a:r>
          </a:p>
          <a:p>
            <a:r>
              <a:rPr lang="fr-FR" sz="2000" dirty="0"/>
              <a:t>Elle risque de diminuer considérablement avec des activités de surf.</a:t>
            </a:r>
          </a:p>
        </p:txBody>
      </p:sp>
      <p:sp>
        <p:nvSpPr>
          <p:cNvPr id="6" name="Espace réservé du numéro de diapositive 5">
            <a:extLst>
              <a:ext uri="{FF2B5EF4-FFF2-40B4-BE49-F238E27FC236}">
                <a16:creationId xmlns:a16="http://schemas.microsoft.com/office/drawing/2014/main" id="{D9ACBECC-24A9-9A98-48EC-FF01F39FB565}"/>
              </a:ext>
            </a:extLst>
          </p:cNvPr>
          <p:cNvSpPr>
            <a:spLocks noGrp="1"/>
          </p:cNvSpPr>
          <p:nvPr>
            <p:ph type="sldNum" sz="quarter" idx="12"/>
          </p:nvPr>
        </p:nvSpPr>
        <p:spPr>
          <a:xfrm>
            <a:off x="8610600" y="6356350"/>
            <a:ext cx="2743200" cy="365125"/>
          </a:xfrm>
        </p:spPr>
        <p:txBody>
          <a:bodyPr>
            <a:normAutofit/>
          </a:bodyPr>
          <a:lstStyle/>
          <a:p>
            <a:pPr>
              <a:spcAft>
                <a:spcPts val="600"/>
              </a:spcAft>
            </a:pPr>
            <a:fld id="{5348D777-39FF-2F44-B05F-1666FE73ED5C}" type="slidenum">
              <a:rPr lang="fr-CA" smtClean="0"/>
              <a:pPr>
                <a:spcAft>
                  <a:spcPts val="600"/>
                </a:spcAft>
              </a:pPr>
              <a:t>19</a:t>
            </a:fld>
            <a:endParaRPr lang="fr-CA"/>
          </a:p>
        </p:txBody>
      </p:sp>
      <p:pic>
        <p:nvPicPr>
          <p:cNvPr id="7" name="Image 6">
            <a:extLst>
              <a:ext uri="{FF2B5EF4-FFF2-40B4-BE49-F238E27FC236}">
                <a16:creationId xmlns:a16="http://schemas.microsoft.com/office/drawing/2014/main" id="{234D4341-F23C-2CA3-1606-7E9F48E3CF99}"/>
              </a:ext>
            </a:extLst>
          </p:cNvPr>
          <p:cNvPicPr>
            <a:picLocks noChangeAspect="1"/>
          </p:cNvPicPr>
          <p:nvPr/>
        </p:nvPicPr>
        <p:blipFill>
          <a:blip r:embed="rId3"/>
          <a:stretch>
            <a:fillRect/>
          </a:stretch>
        </p:blipFill>
        <p:spPr>
          <a:xfrm>
            <a:off x="5396041" y="0"/>
            <a:ext cx="6660918" cy="5523466"/>
          </a:xfrm>
          <a:prstGeom prst="rect">
            <a:avLst/>
          </a:prstGeom>
        </p:spPr>
      </p:pic>
    </p:spTree>
    <p:extLst>
      <p:ext uri="{BB962C8B-B14F-4D97-AF65-F5344CB8AC3E}">
        <p14:creationId xmlns:p14="http://schemas.microsoft.com/office/powerpoint/2010/main" val="1676183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4C65DA40-F2F6-FB88-24BD-087DA2844A08}"/>
              </a:ext>
            </a:extLst>
          </p:cNvPr>
          <p:cNvPicPr>
            <a:picLocks noChangeAspect="1"/>
          </p:cNvPicPr>
          <p:nvPr/>
        </p:nvPicPr>
        <p:blipFill>
          <a:blip r:embed="rId2"/>
          <a:srcRect l="2583" r="18105"/>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122437B-1357-ECB8-91F1-6F5BAD99DF09}"/>
              </a:ext>
            </a:extLst>
          </p:cNvPr>
          <p:cNvSpPr>
            <a:spLocks noGrp="1"/>
          </p:cNvSpPr>
          <p:nvPr>
            <p:ph type="title"/>
          </p:nvPr>
        </p:nvSpPr>
        <p:spPr>
          <a:xfrm>
            <a:off x="838200" y="365125"/>
            <a:ext cx="3822189" cy="1899912"/>
          </a:xfrm>
        </p:spPr>
        <p:txBody>
          <a:bodyPr>
            <a:normAutofit/>
          </a:bodyPr>
          <a:lstStyle/>
          <a:p>
            <a:r>
              <a:rPr lang="fr-FR" sz="4000"/>
              <a:t>Objectif de la rencontre</a:t>
            </a:r>
          </a:p>
        </p:txBody>
      </p:sp>
      <p:sp>
        <p:nvSpPr>
          <p:cNvPr id="3" name="Espace réservé du contenu 2">
            <a:extLst>
              <a:ext uri="{FF2B5EF4-FFF2-40B4-BE49-F238E27FC236}">
                <a16:creationId xmlns:a16="http://schemas.microsoft.com/office/drawing/2014/main" id="{145B5798-1194-2867-4581-7BDCAC446938}"/>
              </a:ext>
            </a:extLst>
          </p:cNvPr>
          <p:cNvSpPr>
            <a:spLocks noGrp="1"/>
          </p:cNvSpPr>
          <p:nvPr>
            <p:ph idx="1"/>
          </p:nvPr>
        </p:nvSpPr>
        <p:spPr>
          <a:xfrm>
            <a:off x="838200" y="2434201"/>
            <a:ext cx="3822189" cy="3742762"/>
          </a:xfrm>
        </p:spPr>
        <p:txBody>
          <a:bodyPr>
            <a:normAutofit fontScale="92500" lnSpcReduction="20000"/>
          </a:bodyPr>
          <a:lstStyle/>
          <a:p>
            <a:pPr marL="0" indent="0">
              <a:buNone/>
            </a:pPr>
            <a:r>
              <a:rPr lang="fr-FR" sz="2400" b="1" dirty="0"/>
              <a:t>Vous présenter :</a:t>
            </a:r>
          </a:p>
          <a:p>
            <a:pPr marL="0" indent="0">
              <a:buNone/>
            </a:pPr>
            <a:endParaRPr lang="fr-FR" sz="2400" dirty="0"/>
          </a:p>
          <a:p>
            <a:pPr marL="0" indent="0">
              <a:buNone/>
            </a:pPr>
            <a:r>
              <a:rPr lang="fr-FR" sz="2400" dirty="0"/>
              <a:t>1. Le contexte</a:t>
            </a:r>
          </a:p>
          <a:p>
            <a:pPr marL="0" indent="0">
              <a:buNone/>
            </a:pPr>
            <a:r>
              <a:rPr lang="fr-FR" sz="2400" dirty="0"/>
              <a:t>2. Les problématiques</a:t>
            </a:r>
          </a:p>
          <a:p>
            <a:pPr marL="0" indent="0">
              <a:buNone/>
            </a:pPr>
            <a:r>
              <a:rPr lang="fr-FR" sz="2400" dirty="0"/>
              <a:t>3. La démarche auprès de       </a:t>
            </a:r>
          </a:p>
          <a:p>
            <a:pPr marL="0" indent="0">
              <a:buNone/>
            </a:pPr>
            <a:r>
              <a:rPr lang="fr-FR" sz="2400" dirty="0"/>
              <a:t>     Transport Canada</a:t>
            </a:r>
          </a:p>
          <a:p>
            <a:pPr marL="0" indent="0">
              <a:buNone/>
            </a:pPr>
            <a:r>
              <a:rPr lang="fr-FR" sz="2400" dirty="0"/>
              <a:t>4. Les restrictions proposées</a:t>
            </a:r>
          </a:p>
          <a:p>
            <a:pPr marL="0" indent="0">
              <a:buNone/>
            </a:pPr>
            <a:endParaRPr lang="fr-FR" sz="2400" dirty="0"/>
          </a:p>
          <a:p>
            <a:pPr marL="0" indent="0">
              <a:buNone/>
            </a:pPr>
            <a:r>
              <a:rPr lang="fr-FR" sz="2400" b="1" dirty="0"/>
              <a:t>Vous entendre</a:t>
            </a:r>
          </a:p>
          <a:p>
            <a:pPr marL="0" indent="0">
              <a:buNone/>
            </a:pPr>
            <a:r>
              <a:rPr lang="fr-FR" sz="2400" dirty="0"/>
              <a:t>Période de question</a:t>
            </a:r>
          </a:p>
        </p:txBody>
      </p:sp>
      <p:sp>
        <p:nvSpPr>
          <p:cNvPr id="6" name="Espace réservé du numéro de diapositive 5">
            <a:extLst>
              <a:ext uri="{FF2B5EF4-FFF2-40B4-BE49-F238E27FC236}">
                <a16:creationId xmlns:a16="http://schemas.microsoft.com/office/drawing/2014/main" id="{4BCEE686-5A49-C35E-A34B-7892CE3BC52D}"/>
              </a:ext>
            </a:extLst>
          </p:cNvPr>
          <p:cNvSpPr>
            <a:spLocks noGrp="1"/>
          </p:cNvSpPr>
          <p:nvPr>
            <p:ph type="sldNum" sz="quarter" idx="12"/>
          </p:nvPr>
        </p:nvSpPr>
        <p:spPr/>
        <p:txBody>
          <a:bodyPr/>
          <a:lstStyle/>
          <a:p>
            <a:fld id="{5348D777-39FF-2F44-B05F-1666FE73ED5C}" type="slidenum">
              <a:rPr lang="fr-CA" smtClean="0"/>
              <a:t>2</a:t>
            </a:fld>
            <a:endParaRPr lang="fr-CA"/>
          </a:p>
        </p:txBody>
      </p:sp>
    </p:spTree>
    <p:extLst>
      <p:ext uri="{BB962C8B-B14F-4D97-AF65-F5344CB8AC3E}">
        <p14:creationId xmlns:p14="http://schemas.microsoft.com/office/powerpoint/2010/main" val="1196117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EF5B4C6-E5B8-9216-6ED4-3343F6B9B4CD}"/>
              </a:ext>
            </a:extLst>
          </p:cNvPr>
          <p:cNvSpPr>
            <a:spLocks noGrp="1"/>
          </p:cNvSpPr>
          <p:nvPr>
            <p:ph type="title"/>
          </p:nvPr>
        </p:nvSpPr>
        <p:spPr>
          <a:xfrm>
            <a:off x="572493" y="238539"/>
            <a:ext cx="11018520" cy="1749749"/>
          </a:xfrm>
        </p:spPr>
        <p:txBody>
          <a:bodyPr anchor="b">
            <a:normAutofit fontScale="90000"/>
          </a:bodyPr>
          <a:lstStyle/>
          <a:p>
            <a:r>
              <a:rPr lang="fr-CA" sz="4600" dirty="0"/>
              <a:t>Code d’éthique non respecté </a:t>
            </a:r>
            <a:br>
              <a:rPr lang="fr-CA" sz="4600" dirty="0"/>
            </a:br>
            <a:r>
              <a:rPr lang="fr-CA" sz="4600" dirty="0"/>
              <a:t>et incivilités</a:t>
            </a:r>
            <a:br>
              <a:rPr lang="fr-CA" sz="4600" dirty="0"/>
            </a:br>
            <a:endParaRPr lang="fr-FR" sz="4600" dirty="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7343CA2-0C59-23FB-F6B4-306220561039}"/>
              </a:ext>
            </a:extLst>
          </p:cNvPr>
          <p:cNvSpPr>
            <a:spLocks noGrp="1"/>
          </p:cNvSpPr>
          <p:nvPr>
            <p:ph idx="1"/>
          </p:nvPr>
        </p:nvSpPr>
        <p:spPr>
          <a:xfrm>
            <a:off x="572493" y="1868159"/>
            <a:ext cx="6713552" cy="4816740"/>
          </a:xfrm>
        </p:spPr>
        <p:txBody>
          <a:bodyPr anchor="t">
            <a:noAutofit/>
          </a:bodyPr>
          <a:lstStyle/>
          <a:p>
            <a:r>
              <a:rPr lang="fr-CA" sz="2000" dirty="0"/>
              <a:t>Le code d’éthique qui existe depuis 2015. Il est en général respecté.  Des patrouilleurs bénévoles rencontrent les contrevenants sur le lac et les sensibilisent. notamment quant au respect des heures de remorquage permises, soit de 10h00 à 19h00. </a:t>
            </a:r>
          </a:p>
          <a:p>
            <a:r>
              <a:rPr lang="fr-CA" sz="2000" dirty="0"/>
              <a:t>Depuis l’arrivée du bateau de surf, un membre de cette patrouille a rencontré au moins 4 fois les contrevenants en leur demandant de respecter cette mesure non réglementaire importante pour les riverains. </a:t>
            </a:r>
          </a:p>
          <a:p>
            <a:r>
              <a:rPr lang="fr-CA" sz="2000" dirty="0"/>
              <a:t>La quatrième fois, il s’est fait invectiver, bousculer par les vagues surdimensionnées de l’embarcation qui a tourné autour de la sienne, a subi des incivilités et a reçu personnellement une mise en demeure qui mentionnait que la navigation relevait de la </a:t>
            </a:r>
            <a:r>
              <a:rPr lang="fr-CA" sz="2000" i="1" dirty="0"/>
              <a:t>Loi sur la marine marchande</a:t>
            </a:r>
            <a:r>
              <a:rPr lang="fr-CA" sz="2000" dirty="0"/>
              <a:t>, impliquant qu’ils n’allaient pas arrêter d’aller sur le lac quand ils veulent.</a:t>
            </a:r>
          </a:p>
          <a:p>
            <a:endParaRPr lang="fr-FR" sz="2000" dirty="0"/>
          </a:p>
        </p:txBody>
      </p:sp>
      <p:pic>
        <p:nvPicPr>
          <p:cNvPr id="5" name="Image 4">
            <a:extLst>
              <a:ext uri="{FF2B5EF4-FFF2-40B4-BE49-F238E27FC236}">
                <a16:creationId xmlns:a16="http://schemas.microsoft.com/office/drawing/2014/main" id="{79F6CE2E-B42C-5439-B7C4-632804BDB2B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675658" y="2093976"/>
            <a:ext cx="3941064" cy="4096512"/>
          </a:xfrm>
          <a:prstGeom prst="rect">
            <a:avLst/>
          </a:prstGeom>
        </p:spPr>
      </p:pic>
      <p:sp>
        <p:nvSpPr>
          <p:cNvPr id="6" name="Espace réservé du numéro de diapositive 5">
            <a:extLst>
              <a:ext uri="{FF2B5EF4-FFF2-40B4-BE49-F238E27FC236}">
                <a16:creationId xmlns:a16="http://schemas.microsoft.com/office/drawing/2014/main" id="{54604929-5B1E-6855-A6B3-F0F128781FEE}"/>
              </a:ext>
            </a:extLst>
          </p:cNvPr>
          <p:cNvSpPr>
            <a:spLocks noGrp="1"/>
          </p:cNvSpPr>
          <p:nvPr>
            <p:ph type="sldNum" sz="quarter" idx="12"/>
          </p:nvPr>
        </p:nvSpPr>
        <p:spPr/>
        <p:txBody>
          <a:bodyPr/>
          <a:lstStyle/>
          <a:p>
            <a:fld id="{5348D777-39FF-2F44-B05F-1666FE73ED5C}" type="slidenum">
              <a:rPr lang="fr-CA" smtClean="0"/>
              <a:t>20</a:t>
            </a:fld>
            <a:endParaRPr lang="fr-CA"/>
          </a:p>
        </p:txBody>
      </p:sp>
    </p:spTree>
    <p:extLst>
      <p:ext uri="{BB962C8B-B14F-4D97-AF65-F5344CB8AC3E}">
        <p14:creationId xmlns:p14="http://schemas.microsoft.com/office/powerpoint/2010/main" val="1847610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re 1">
            <a:extLst>
              <a:ext uri="{FF2B5EF4-FFF2-40B4-BE49-F238E27FC236}">
                <a16:creationId xmlns:a16="http://schemas.microsoft.com/office/drawing/2014/main" id="{0C72DB57-428F-E6D1-387A-858287B3E6E1}"/>
              </a:ext>
            </a:extLst>
          </p:cNvPr>
          <p:cNvSpPr>
            <a:spLocks noGrp="1"/>
          </p:cNvSpPr>
          <p:nvPr>
            <p:ph type="title"/>
          </p:nvPr>
        </p:nvSpPr>
        <p:spPr>
          <a:xfrm>
            <a:off x="708470" y="2764642"/>
            <a:ext cx="3981854" cy="2216513"/>
          </a:xfrm>
        </p:spPr>
        <p:txBody>
          <a:bodyPr>
            <a:normAutofit/>
          </a:bodyPr>
          <a:lstStyle/>
          <a:p>
            <a:r>
              <a:rPr lang="fr-FR" dirty="0"/>
              <a:t>Absence de réglementation</a:t>
            </a:r>
          </a:p>
        </p:txBody>
      </p:sp>
      <p:sp>
        <p:nvSpPr>
          <p:cNvPr id="11" name="Arc 1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B51040CA-299F-7254-01B1-57C07E4CB7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470" y="368876"/>
            <a:ext cx="6538363" cy="2026891"/>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Espace réservé du contenu 2">
            <a:extLst>
              <a:ext uri="{FF2B5EF4-FFF2-40B4-BE49-F238E27FC236}">
                <a16:creationId xmlns:a16="http://schemas.microsoft.com/office/drawing/2014/main" id="{43F48072-FCC7-0263-1171-7D9AC0FCDC00}"/>
              </a:ext>
            </a:extLst>
          </p:cNvPr>
          <p:cNvSpPr>
            <a:spLocks noGrp="1"/>
          </p:cNvSpPr>
          <p:nvPr>
            <p:ph idx="1"/>
          </p:nvPr>
        </p:nvSpPr>
        <p:spPr>
          <a:xfrm>
            <a:off x="4905267" y="2006200"/>
            <a:ext cx="6131328" cy="4482924"/>
          </a:xfrm>
        </p:spPr>
        <p:txBody>
          <a:bodyPr>
            <a:noAutofit/>
          </a:bodyPr>
          <a:lstStyle/>
          <a:p>
            <a:pPr marL="0" indent="0">
              <a:buNone/>
            </a:pPr>
            <a:r>
              <a:rPr lang="fr-FR" sz="1800" dirty="0"/>
              <a:t>Le </a:t>
            </a:r>
            <a:r>
              <a:rPr lang="fr-FR" sz="1800" b="1" dirty="0"/>
              <a:t>code d’éthique </a:t>
            </a:r>
            <a:r>
              <a:rPr lang="fr-FR" sz="1800" dirty="0"/>
              <a:t>est une mesure non réglementaire volontaire qui </a:t>
            </a:r>
            <a:r>
              <a:rPr lang="fr-FR" sz="1800" b="1" dirty="0"/>
              <a:t>ne fonctionne plus </a:t>
            </a:r>
            <a:r>
              <a:rPr lang="fr-FR" sz="1800" dirty="0"/>
              <a:t>parce que les contrevenants se réclament de </a:t>
            </a:r>
            <a:r>
              <a:rPr lang="fr-FR" sz="1800" i="1" dirty="0"/>
              <a:t>la Loi sur la Marine Marchande </a:t>
            </a:r>
            <a:r>
              <a:rPr lang="fr-FR" sz="1800" dirty="0"/>
              <a:t>pour naviguer où bon leur semble et quand bon leur semble avec leur embarcation, quelle qu’elle soit. </a:t>
            </a:r>
          </a:p>
          <a:p>
            <a:pPr marL="0" indent="0">
              <a:buNone/>
            </a:pPr>
            <a:r>
              <a:rPr lang="fr-FR" sz="1800" dirty="0"/>
              <a:t>Ces nombreuses problématiques, importantes pour les membres de l’Association Lac Laurel, ne peuvent être réglées que par des restrictions à la navigation officielles, approuvées par Transport Canada.</a:t>
            </a:r>
          </a:p>
          <a:p>
            <a:pPr marL="0" indent="0">
              <a:buNone/>
            </a:pPr>
            <a:r>
              <a:rPr lang="fr-FR" sz="1800" dirty="0"/>
              <a:t>L’Association Lac Laurel a donc demandé aux deux municipalités de s’impliquer dans une demande de restrictions à la navigation.</a:t>
            </a:r>
          </a:p>
          <a:p>
            <a:pPr marL="0" indent="0">
              <a:buNone/>
            </a:pPr>
            <a:r>
              <a:rPr lang="fr-FR" sz="1800" b="1" dirty="0"/>
              <a:t>Les deux municipalités ont accepté </a:t>
            </a:r>
            <a:r>
              <a:rPr lang="fr-FR" sz="1800" dirty="0"/>
              <a:t>d’entamer le processus RRVUB et ont mandaté, le 1</a:t>
            </a:r>
            <a:r>
              <a:rPr lang="fr-FR" sz="1800" baseline="30000" dirty="0"/>
              <a:t>er</a:t>
            </a:r>
            <a:r>
              <a:rPr lang="fr-FR" sz="1800" dirty="0"/>
              <a:t> octobre 2025, l’Association Lac Laurel pour agir en leur nom auprès de Transport Canada.</a:t>
            </a:r>
          </a:p>
        </p:txBody>
      </p:sp>
      <p:sp>
        <p:nvSpPr>
          <p:cNvPr id="5" name="Espace réservé du numéro de diapositive 4">
            <a:extLst>
              <a:ext uri="{FF2B5EF4-FFF2-40B4-BE49-F238E27FC236}">
                <a16:creationId xmlns:a16="http://schemas.microsoft.com/office/drawing/2014/main" id="{2317A3FC-D960-DA49-B956-DB7F755447ED}"/>
              </a:ext>
            </a:extLst>
          </p:cNvPr>
          <p:cNvSpPr>
            <a:spLocks noGrp="1"/>
          </p:cNvSpPr>
          <p:nvPr>
            <p:ph type="sldNum" sz="quarter" idx="12"/>
          </p:nvPr>
        </p:nvSpPr>
        <p:spPr/>
        <p:txBody>
          <a:bodyPr/>
          <a:lstStyle/>
          <a:p>
            <a:fld id="{5348D777-39FF-2F44-B05F-1666FE73ED5C}" type="slidenum">
              <a:rPr lang="fr-CA" smtClean="0"/>
              <a:t>21</a:t>
            </a:fld>
            <a:endParaRPr lang="fr-CA"/>
          </a:p>
        </p:txBody>
      </p:sp>
    </p:spTree>
    <p:extLst>
      <p:ext uri="{BB962C8B-B14F-4D97-AF65-F5344CB8AC3E}">
        <p14:creationId xmlns:p14="http://schemas.microsoft.com/office/powerpoint/2010/main" val="217641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3F2197B-40A6-F000-F05F-989B8F509255}"/>
              </a:ext>
            </a:extLst>
          </p:cNvPr>
          <p:cNvSpPr>
            <a:spLocks noGrp="1"/>
          </p:cNvSpPr>
          <p:nvPr>
            <p:ph type="title"/>
          </p:nvPr>
        </p:nvSpPr>
        <p:spPr>
          <a:xfrm>
            <a:off x="420483" y="0"/>
            <a:ext cx="3807187" cy="2228074"/>
          </a:xfrm>
        </p:spPr>
        <p:txBody>
          <a:bodyPr>
            <a:normAutofit/>
          </a:bodyPr>
          <a:lstStyle/>
          <a:p>
            <a:r>
              <a:rPr lang="fr-FR" sz="4000" dirty="0"/>
              <a:t>3. Processus de consultation</a:t>
            </a:r>
          </a:p>
        </p:txBody>
      </p:sp>
      <p:sp>
        <p:nvSpPr>
          <p:cNvPr id="3" name="Espace réservé du contenu 2">
            <a:extLst>
              <a:ext uri="{FF2B5EF4-FFF2-40B4-BE49-F238E27FC236}">
                <a16:creationId xmlns:a16="http://schemas.microsoft.com/office/drawing/2014/main" id="{2EF1D528-07AE-FC68-D7A6-668EBF385C91}"/>
              </a:ext>
            </a:extLst>
          </p:cNvPr>
          <p:cNvSpPr>
            <a:spLocks noGrp="1"/>
          </p:cNvSpPr>
          <p:nvPr>
            <p:ph idx="1"/>
          </p:nvPr>
        </p:nvSpPr>
        <p:spPr>
          <a:xfrm>
            <a:off x="423531" y="1903228"/>
            <a:ext cx="4414283" cy="4584716"/>
          </a:xfrm>
        </p:spPr>
        <p:txBody>
          <a:bodyPr>
            <a:noAutofit/>
          </a:bodyPr>
          <a:lstStyle/>
          <a:p>
            <a:pPr marL="0" indent="0">
              <a:buNone/>
            </a:pPr>
            <a:r>
              <a:rPr lang="fr-FR" sz="2000" dirty="0"/>
              <a:t>L’objectif de cette consultation est de </a:t>
            </a:r>
            <a:r>
              <a:rPr lang="fr-FR" sz="2000" b="1" dirty="0"/>
              <a:t>vous entendre </a:t>
            </a:r>
            <a:r>
              <a:rPr lang="fr-FR" sz="2000" dirty="0"/>
              <a:t>quant aux restrictions qui sont proposées afin de préserver la santé du lac Laurel pour nous et les générations futures.</a:t>
            </a:r>
          </a:p>
          <a:p>
            <a:pPr marL="0" indent="0">
              <a:buNone/>
            </a:pPr>
            <a:r>
              <a:rPr lang="fr-FR" sz="2000" dirty="0"/>
              <a:t>Ces restrictions </a:t>
            </a:r>
            <a:r>
              <a:rPr lang="fr-FR" sz="2000" b="1" dirty="0"/>
              <a:t>n’empêchent pas les embarcations motorisées de naviguer sur le lac Laurel. </a:t>
            </a:r>
          </a:p>
          <a:p>
            <a:pPr marL="0" indent="0">
              <a:buNone/>
            </a:pPr>
            <a:r>
              <a:rPr lang="fr-FR" sz="2000" dirty="0"/>
              <a:t>Elles viennent rendre plusieurs des mesures de notre </a:t>
            </a:r>
            <a:r>
              <a:rPr lang="fr-FR" sz="2000" b="1" dirty="0"/>
              <a:t>code d’éthique légales </a:t>
            </a:r>
            <a:r>
              <a:rPr lang="fr-FR" sz="2000" dirty="0"/>
              <a:t>et</a:t>
            </a:r>
          </a:p>
          <a:p>
            <a:pPr marL="0" indent="0">
              <a:buNone/>
            </a:pPr>
            <a:r>
              <a:rPr lang="fr-FR" sz="2000" b="1" dirty="0"/>
              <a:t>Interdire la pratique du surf avec ses </a:t>
            </a:r>
            <a:r>
              <a:rPr lang="fr-FR" sz="2000" dirty="0"/>
              <a:t>vagues surdimensionnées que notre lac ne peut subir pour les raisons mentionnées plus haut.</a:t>
            </a:r>
          </a:p>
        </p:txBody>
      </p:sp>
      <p:pic>
        <p:nvPicPr>
          <p:cNvPr id="5" name="Image 4">
            <a:extLst>
              <a:ext uri="{FF2B5EF4-FFF2-40B4-BE49-F238E27FC236}">
                <a16:creationId xmlns:a16="http://schemas.microsoft.com/office/drawing/2014/main" id="{EEFC758B-DF41-6689-EB91-9C190AAA618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010386" y="10"/>
            <a:ext cx="7181613" cy="6857990"/>
          </a:xfrm>
          <a:prstGeom prst="rect">
            <a:avLst/>
          </a:prstGeom>
          <a:effectLst/>
        </p:spPr>
      </p:pic>
      <p:sp>
        <p:nvSpPr>
          <p:cNvPr id="6" name="Espace réservé du numéro de diapositive 5">
            <a:extLst>
              <a:ext uri="{FF2B5EF4-FFF2-40B4-BE49-F238E27FC236}">
                <a16:creationId xmlns:a16="http://schemas.microsoft.com/office/drawing/2014/main" id="{A03C623C-9CC2-F73E-59E4-6ED0BE5FEC20}"/>
              </a:ext>
            </a:extLst>
          </p:cNvPr>
          <p:cNvSpPr>
            <a:spLocks noGrp="1"/>
          </p:cNvSpPr>
          <p:nvPr>
            <p:ph type="sldNum" sz="quarter" idx="12"/>
          </p:nvPr>
        </p:nvSpPr>
        <p:spPr/>
        <p:txBody>
          <a:bodyPr/>
          <a:lstStyle/>
          <a:p>
            <a:fld id="{5348D777-39FF-2F44-B05F-1666FE73ED5C}" type="slidenum">
              <a:rPr lang="fr-CA" smtClean="0"/>
              <a:t>22</a:t>
            </a:fld>
            <a:endParaRPr lang="fr-CA"/>
          </a:p>
        </p:txBody>
      </p:sp>
    </p:spTree>
    <p:extLst>
      <p:ext uri="{BB962C8B-B14F-4D97-AF65-F5344CB8AC3E}">
        <p14:creationId xmlns:p14="http://schemas.microsoft.com/office/powerpoint/2010/main" val="1130594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6E4631-47FE-2CB7-E2F4-26217458BC00}"/>
              </a:ext>
            </a:extLst>
          </p:cNvPr>
          <p:cNvSpPr>
            <a:spLocks noGrp="1"/>
          </p:cNvSpPr>
          <p:nvPr>
            <p:ph type="title"/>
          </p:nvPr>
        </p:nvSpPr>
        <p:spPr>
          <a:xfrm>
            <a:off x="381000" y="25082"/>
            <a:ext cx="10515600" cy="1325563"/>
          </a:xfrm>
        </p:spPr>
        <p:txBody>
          <a:bodyPr/>
          <a:lstStyle/>
          <a:p>
            <a:r>
              <a:rPr lang="fr-FR" dirty="0"/>
              <a:t>4. Restrictions proposées</a:t>
            </a:r>
          </a:p>
        </p:txBody>
      </p:sp>
      <p:sp>
        <p:nvSpPr>
          <p:cNvPr id="3" name="Espace réservé du contenu 2">
            <a:extLst>
              <a:ext uri="{FF2B5EF4-FFF2-40B4-BE49-F238E27FC236}">
                <a16:creationId xmlns:a16="http://schemas.microsoft.com/office/drawing/2014/main" id="{DFA24E53-E6C0-C2F2-660E-D700586B821F}"/>
              </a:ext>
            </a:extLst>
          </p:cNvPr>
          <p:cNvSpPr>
            <a:spLocks noGrp="1"/>
          </p:cNvSpPr>
          <p:nvPr>
            <p:ph idx="1"/>
          </p:nvPr>
        </p:nvSpPr>
        <p:spPr>
          <a:xfrm>
            <a:off x="616688" y="1148316"/>
            <a:ext cx="4573150" cy="5421054"/>
          </a:xfrm>
        </p:spPr>
        <p:txBody>
          <a:bodyPr>
            <a:normAutofit fontScale="70000" lnSpcReduction="20000"/>
          </a:bodyPr>
          <a:lstStyle/>
          <a:p>
            <a:pPr marL="0" indent="0">
              <a:buNone/>
            </a:pPr>
            <a:r>
              <a:rPr lang="fr-CA" sz="3300" b="1" dirty="0"/>
              <a:t>RESTRICTION #1</a:t>
            </a:r>
          </a:p>
          <a:p>
            <a:pPr marL="0" indent="0">
              <a:buNone/>
            </a:pPr>
            <a:endParaRPr lang="fr-CA" b="1" dirty="0"/>
          </a:p>
          <a:p>
            <a:pPr marL="0" indent="0">
              <a:buNone/>
            </a:pPr>
            <a:r>
              <a:rPr lang="fr-CA" b="1" dirty="0"/>
              <a:t>Objectifs : </a:t>
            </a:r>
          </a:p>
          <a:p>
            <a:r>
              <a:rPr lang="fr-CA" dirty="0"/>
              <a:t>Protéger les usagers de sports non motorisés des vagues surdimensionnées ;</a:t>
            </a:r>
          </a:p>
          <a:p>
            <a:r>
              <a:rPr lang="fr-CA" dirty="0"/>
              <a:t>Préserver la vie aquatique, les nids de huards et les frayères de poisson ; </a:t>
            </a:r>
          </a:p>
          <a:p>
            <a:r>
              <a:rPr lang="fr-CA" dirty="0"/>
              <a:t>Empêcher l’érosion des berges et le brassage des sédiments en eau peu profonde.</a:t>
            </a:r>
            <a:endParaRPr lang="fr-CA" b="1" dirty="0"/>
          </a:p>
          <a:p>
            <a:pPr marL="0" indent="0">
              <a:buNone/>
            </a:pPr>
            <a:r>
              <a:rPr lang="fr-CA" b="1" dirty="0"/>
              <a:t>À moins de 100 mètres de la rive </a:t>
            </a:r>
            <a:r>
              <a:rPr lang="fr-CA" dirty="0"/>
              <a:t>en tout temps : </a:t>
            </a:r>
          </a:p>
          <a:p>
            <a:pPr marL="0" indent="0">
              <a:buNone/>
            </a:pPr>
            <a:r>
              <a:rPr lang="fr-CA" dirty="0"/>
              <a:t>Eaux dans lesquelles les bâtiments à propulsion mécanique ou électrique sont assujettis à une vitesse maximale </a:t>
            </a:r>
            <a:r>
              <a:rPr lang="fr-CA" b="1" dirty="0"/>
              <a:t>de 5 km/h</a:t>
            </a:r>
            <a:r>
              <a:rPr lang="fr-CA" dirty="0"/>
              <a:t>. </a:t>
            </a:r>
          </a:p>
          <a:p>
            <a:pPr marL="0" indent="0">
              <a:buNone/>
            </a:pPr>
            <a:r>
              <a:rPr lang="fr-CA" dirty="0"/>
              <a:t>(Annexe 6 du RRVUB)</a:t>
            </a:r>
            <a:endParaRPr lang="fr-FR" dirty="0"/>
          </a:p>
        </p:txBody>
      </p:sp>
      <p:pic>
        <p:nvPicPr>
          <p:cNvPr id="5" name="Image 4">
            <a:extLst>
              <a:ext uri="{FF2B5EF4-FFF2-40B4-BE49-F238E27FC236}">
                <a16:creationId xmlns:a16="http://schemas.microsoft.com/office/drawing/2014/main" id="{58FA0AA3-DAA8-C276-51BD-70E018FFA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9838" y="1350645"/>
            <a:ext cx="7011479" cy="5421055"/>
          </a:xfrm>
          <a:prstGeom prst="rect">
            <a:avLst/>
          </a:prstGeom>
        </p:spPr>
      </p:pic>
      <p:sp>
        <p:nvSpPr>
          <p:cNvPr id="6" name="Espace réservé du numéro de diapositive 5">
            <a:extLst>
              <a:ext uri="{FF2B5EF4-FFF2-40B4-BE49-F238E27FC236}">
                <a16:creationId xmlns:a16="http://schemas.microsoft.com/office/drawing/2014/main" id="{34126FF7-23A6-0DD5-A73C-45F8A12C3E8B}"/>
              </a:ext>
            </a:extLst>
          </p:cNvPr>
          <p:cNvSpPr>
            <a:spLocks noGrp="1"/>
          </p:cNvSpPr>
          <p:nvPr>
            <p:ph type="sldNum" sz="quarter" idx="12"/>
          </p:nvPr>
        </p:nvSpPr>
        <p:spPr/>
        <p:txBody>
          <a:bodyPr/>
          <a:lstStyle/>
          <a:p>
            <a:fld id="{5348D777-39FF-2F44-B05F-1666FE73ED5C}" type="slidenum">
              <a:rPr lang="fr-CA" smtClean="0"/>
              <a:t>23</a:t>
            </a:fld>
            <a:endParaRPr lang="fr-CA"/>
          </a:p>
        </p:txBody>
      </p:sp>
    </p:spTree>
    <p:extLst>
      <p:ext uri="{BB962C8B-B14F-4D97-AF65-F5344CB8AC3E}">
        <p14:creationId xmlns:p14="http://schemas.microsoft.com/office/powerpoint/2010/main" val="9305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CE871-D2A6-F9B2-D4D3-EE8D9214E53E}"/>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762241-558A-A39B-15A0-8269D779EAAC}"/>
              </a:ext>
            </a:extLst>
          </p:cNvPr>
          <p:cNvSpPr>
            <a:spLocks noGrp="1"/>
          </p:cNvSpPr>
          <p:nvPr>
            <p:ph idx="1"/>
          </p:nvPr>
        </p:nvSpPr>
        <p:spPr>
          <a:xfrm>
            <a:off x="467210" y="953444"/>
            <a:ext cx="4536987" cy="5904555"/>
          </a:xfrm>
        </p:spPr>
        <p:txBody>
          <a:bodyPr>
            <a:normAutofit fontScale="77500" lnSpcReduction="20000"/>
          </a:bodyPr>
          <a:lstStyle/>
          <a:p>
            <a:pPr marL="0" indent="0">
              <a:buNone/>
            </a:pPr>
            <a:r>
              <a:rPr lang="fr-CA" sz="3300" b="1" dirty="0"/>
              <a:t>RESTRICTION #2</a:t>
            </a:r>
          </a:p>
          <a:p>
            <a:pPr marL="0" indent="0">
              <a:buNone/>
            </a:pPr>
            <a:endParaRPr lang="fr-CA" b="1" dirty="0"/>
          </a:p>
          <a:p>
            <a:pPr marL="0" indent="0">
              <a:buNone/>
            </a:pPr>
            <a:r>
              <a:rPr lang="fr-CA" b="1" dirty="0"/>
              <a:t>Objectifs : </a:t>
            </a:r>
          </a:p>
          <a:p>
            <a:r>
              <a:rPr lang="fr-CA" dirty="0"/>
              <a:t>Protéger les usagers de sports non motorisés</a:t>
            </a:r>
          </a:p>
          <a:p>
            <a:r>
              <a:rPr lang="fr-CA" dirty="0"/>
              <a:t>Préserver la vie aquatique, les nids de huards et les frayères de poisson ; </a:t>
            </a:r>
          </a:p>
          <a:p>
            <a:r>
              <a:rPr lang="fr-CA" dirty="0"/>
              <a:t>Empêcher l’érosion des berges et le brassage des sédiments en eau peu profonde.</a:t>
            </a:r>
            <a:endParaRPr lang="fr-CA" b="1" dirty="0"/>
          </a:p>
          <a:p>
            <a:pPr marL="0" indent="0">
              <a:buNone/>
            </a:pPr>
            <a:r>
              <a:rPr lang="fr-CA" b="1" dirty="0"/>
              <a:t>Bras du lac, zone étroite </a:t>
            </a:r>
            <a:r>
              <a:rPr lang="fr-CA" dirty="0"/>
              <a:t>: </a:t>
            </a:r>
            <a:r>
              <a:rPr lang="fr-CA" b="1" dirty="0"/>
              <a:t>en conformité avec la pratique actuelle</a:t>
            </a:r>
          </a:p>
          <a:p>
            <a:pPr marL="0" indent="0">
              <a:buNone/>
            </a:pPr>
            <a:r>
              <a:rPr lang="fr-CA" dirty="0"/>
              <a:t>Eaux dans lesquelles les bâtiments à propulsion mécanique ou électrique sont assujettis à une vitesse maximale </a:t>
            </a:r>
            <a:r>
              <a:rPr lang="fr-CA" b="1" dirty="0"/>
              <a:t>de 10 km/h</a:t>
            </a:r>
          </a:p>
          <a:p>
            <a:pPr marL="0" indent="0">
              <a:buNone/>
            </a:pPr>
            <a:r>
              <a:rPr lang="fr-CA" dirty="0"/>
              <a:t>(Annexe 6 RRVUB)</a:t>
            </a:r>
            <a:endParaRPr lang="fr-FR" dirty="0"/>
          </a:p>
        </p:txBody>
      </p:sp>
      <p:pic>
        <p:nvPicPr>
          <p:cNvPr id="5" name="Image 4">
            <a:extLst>
              <a:ext uri="{FF2B5EF4-FFF2-40B4-BE49-F238E27FC236}">
                <a16:creationId xmlns:a16="http://schemas.microsoft.com/office/drawing/2014/main" id="{AA702A73-7193-DC94-3662-1628E8345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8626" y="483500"/>
            <a:ext cx="7011479" cy="5421055"/>
          </a:xfrm>
          <a:prstGeom prst="rect">
            <a:avLst/>
          </a:prstGeom>
        </p:spPr>
      </p:pic>
      <p:sp>
        <p:nvSpPr>
          <p:cNvPr id="7" name="Espace réservé du numéro de diapositive 6">
            <a:extLst>
              <a:ext uri="{FF2B5EF4-FFF2-40B4-BE49-F238E27FC236}">
                <a16:creationId xmlns:a16="http://schemas.microsoft.com/office/drawing/2014/main" id="{EE7CF65A-D252-0174-F0E6-BD997E7A46CA}"/>
              </a:ext>
            </a:extLst>
          </p:cNvPr>
          <p:cNvSpPr>
            <a:spLocks noGrp="1"/>
          </p:cNvSpPr>
          <p:nvPr>
            <p:ph type="sldNum" sz="quarter" idx="12"/>
          </p:nvPr>
        </p:nvSpPr>
        <p:spPr/>
        <p:txBody>
          <a:bodyPr/>
          <a:lstStyle/>
          <a:p>
            <a:fld id="{5348D777-39FF-2F44-B05F-1666FE73ED5C}" type="slidenum">
              <a:rPr lang="fr-CA" smtClean="0"/>
              <a:t>24</a:t>
            </a:fld>
            <a:endParaRPr lang="fr-CA"/>
          </a:p>
        </p:txBody>
      </p:sp>
    </p:spTree>
    <p:extLst>
      <p:ext uri="{BB962C8B-B14F-4D97-AF65-F5344CB8AC3E}">
        <p14:creationId xmlns:p14="http://schemas.microsoft.com/office/powerpoint/2010/main" val="1988961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D474F-81ED-4D19-84A5-3DA283FE071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AEEBD4C-A206-FA24-4C8B-0609D4CF2979}"/>
              </a:ext>
            </a:extLst>
          </p:cNvPr>
          <p:cNvSpPr>
            <a:spLocks noGrp="1"/>
          </p:cNvSpPr>
          <p:nvPr>
            <p:ph idx="1"/>
          </p:nvPr>
        </p:nvSpPr>
        <p:spPr>
          <a:xfrm>
            <a:off x="541638" y="595423"/>
            <a:ext cx="4536987" cy="5897452"/>
          </a:xfrm>
        </p:spPr>
        <p:txBody>
          <a:bodyPr>
            <a:normAutofit fontScale="92500" lnSpcReduction="20000"/>
          </a:bodyPr>
          <a:lstStyle/>
          <a:p>
            <a:pPr marL="0" indent="0">
              <a:buNone/>
            </a:pPr>
            <a:r>
              <a:rPr lang="fr-CA" b="1" dirty="0"/>
              <a:t>RESTRICTION #3</a:t>
            </a:r>
          </a:p>
          <a:p>
            <a:pPr marL="0" indent="0">
              <a:buNone/>
            </a:pPr>
            <a:endParaRPr lang="fr-CA" b="1" dirty="0"/>
          </a:p>
          <a:p>
            <a:pPr marL="0" indent="0">
              <a:buNone/>
            </a:pPr>
            <a:r>
              <a:rPr lang="fr-CA" b="1" dirty="0"/>
              <a:t>Objectif : </a:t>
            </a:r>
          </a:p>
          <a:p>
            <a:r>
              <a:rPr lang="fr-CA" dirty="0"/>
              <a:t>Préserver la quiétude des riverains et la santé du lac</a:t>
            </a:r>
          </a:p>
          <a:p>
            <a:r>
              <a:rPr lang="fr-CA" dirty="0"/>
              <a:t>Rendre la navigation sécuritaire</a:t>
            </a:r>
          </a:p>
          <a:p>
            <a:pPr marL="0" indent="0">
              <a:buNone/>
            </a:pPr>
            <a:r>
              <a:rPr lang="fr-CA" b="1" dirty="0"/>
              <a:t>Grande partie du lac :</a:t>
            </a:r>
          </a:p>
          <a:p>
            <a:pPr marL="0" indent="0">
              <a:buNone/>
            </a:pPr>
            <a:r>
              <a:rPr lang="fr-CA" dirty="0"/>
              <a:t>Eaux dans lesquelles les bâtiments à propulsion mécanique ou électrique sont assujettis à une vitesse maximale de </a:t>
            </a:r>
            <a:r>
              <a:rPr lang="fr-CA" b="1" dirty="0"/>
              <a:t>55 km/h entre10h00 et 19h00 et 10 km/h entre 19h00 et 10h00</a:t>
            </a:r>
            <a:r>
              <a:rPr lang="fr-CA" dirty="0"/>
              <a:t>.</a:t>
            </a:r>
          </a:p>
          <a:p>
            <a:pPr marL="0" indent="0">
              <a:buNone/>
            </a:pPr>
            <a:r>
              <a:rPr lang="fr-CA" dirty="0"/>
              <a:t> (Annexe 6 RRVUB) </a:t>
            </a:r>
          </a:p>
        </p:txBody>
      </p:sp>
      <p:pic>
        <p:nvPicPr>
          <p:cNvPr id="5" name="Image 4">
            <a:extLst>
              <a:ext uri="{FF2B5EF4-FFF2-40B4-BE49-F238E27FC236}">
                <a16:creationId xmlns:a16="http://schemas.microsoft.com/office/drawing/2014/main" id="{7849BFAD-0C01-AC27-E0AD-7B66B65E28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8626" y="483500"/>
            <a:ext cx="7011479" cy="5421055"/>
          </a:xfrm>
          <a:prstGeom prst="rect">
            <a:avLst/>
          </a:prstGeom>
        </p:spPr>
      </p:pic>
      <p:sp>
        <p:nvSpPr>
          <p:cNvPr id="7" name="Espace réservé du numéro de diapositive 6">
            <a:extLst>
              <a:ext uri="{FF2B5EF4-FFF2-40B4-BE49-F238E27FC236}">
                <a16:creationId xmlns:a16="http://schemas.microsoft.com/office/drawing/2014/main" id="{5C824D7E-BFC2-EB39-8A75-6C0DAD82E9FA}"/>
              </a:ext>
            </a:extLst>
          </p:cNvPr>
          <p:cNvSpPr>
            <a:spLocks noGrp="1"/>
          </p:cNvSpPr>
          <p:nvPr>
            <p:ph type="sldNum" sz="quarter" idx="12"/>
          </p:nvPr>
        </p:nvSpPr>
        <p:spPr/>
        <p:txBody>
          <a:bodyPr/>
          <a:lstStyle/>
          <a:p>
            <a:fld id="{5348D777-39FF-2F44-B05F-1666FE73ED5C}" type="slidenum">
              <a:rPr lang="fr-CA" smtClean="0"/>
              <a:t>25</a:t>
            </a:fld>
            <a:endParaRPr lang="fr-CA"/>
          </a:p>
        </p:txBody>
      </p:sp>
    </p:spTree>
    <p:extLst>
      <p:ext uri="{BB962C8B-B14F-4D97-AF65-F5344CB8AC3E}">
        <p14:creationId xmlns:p14="http://schemas.microsoft.com/office/powerpoint/2010/main" val="524636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3FC7A-DE19-774E-8616-96A8825A1EFC}"/>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8A9CC9D-6D88-5DB8-5C85-E03AA9ED04F8}"/>
              </a:ext>
            </a:extLst>
          </p:cNvPr>
          <p:cNvSpPr>
            <a:spLocks noGrp="1"/>
          </p:cNvSpPr>
          <p:nvPr>
            <p:ph idx="1"/>
          </p:nvPr>
        </p:nvSpPr>
        <p:spPr>
          <a:xfrm>
            <a:off x="541638" y="606056"/>
            <a:ext cx="4536987" cy="5886819"/>
          </a:xfrm>
        </p:spPr>
        <p:txBody>
          <a:bodyPr>
            <a:normAutofit fontScale="92500" lnSpcReduction="10000"/>
          </a:bodyPr>
          <a:lstStyle/>
          <a:p>
            <a:pPr marL="0" indent="0">
              <a:buNone/>
            </a:pPr>
            <a:r>
              <a:rPr lang="fr-CA" b="1" dirty="0"/>
              <a:t>RESTRICTION #4</a:t>
            </a:r>
          </a:p>
          <a:p>
            <a:pPr marL="0" indent="0">
              <a:buNone/>
            </a:pPr>
            <a:endParaRPr lang="fr-CA" b="1" dirty="0"/>
          </a:p>
          <a:p>
            <a:pPr marL="0" indent="0">
              <a:buNone/>
            </a:pPr>
            <a:r>
              <a:rPr lang="fr-CA" b="1" dirty="0"/>
              <a:t>Objectif : </a:t>
            </a:r>
          </a:p>
          <a:p>
            <a:r>
              <a:rPr lang="fr-CA" dirty="0"/>
              <a:t>Préserver la quiétude des riverains et la santé du lac</a:t>
            </a:r>
          </a:p>
          <a:p>
            <a:pPr marL="0" indent="0">
              <a:buNone/>
            </a:pPr>
            <a:r>
              <a:rPr lang="fr-CA" b="1" dirty="0"/>
              <a:t>Grande partie du lac : en conformité avec le code d’éthique actuel</a:t>
            </a:r>
          </a:p>
          <a:p>
            <a:pPr marL="0" indent="0">
              <a:buNone/>
            </a:pPr>
            <a:r>
              <a:rPr lang="fr-CA" dirty="0"/>
              <a:t>Eaux dans lesquelles il est interdit de tirer une personne sur tout équipement sportif ou récréatif, sauf aux heures autorisées, soit de 10h00 à 19h00.</a:t>
            </a:r>
          </a:p>
          <a:p>
            <a:pPr marL="0" indent="0">
              <a:buNone/>
            </a:pPr>
            <a:r>
              <a:rPr lang="fr-CA" dirty="0"/>
              <a:t>(Annexe 7 RRVUB) </a:t>
            </a:r>
          </a:p>
        </p:txBody>
      </p:sp>
      <p:pic>
        <p:nvPicPr>
          <p:cNvPr id="5" name="Image 4">
            <a:extLst>
              <a:ext uri="{FF2B5EF4-FFF2-40B4-BE49-F238E27FC236}">
                <a16:creationId xmlns:a16="http://schemas.microsoft.com/office/drawing/2014/main" id="{7905EFC4-F629-40F2-58DA-EB284B0300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8626" y="483500"/>
            <a:ext cx="7011479" cy="5421055"/>
          </a:xfrm>
          <a:prstGeom prst="rect">
            <a:avLst/>
          </a:prstGeom>
        </p:spPr>
      </p:pic>
      <p:sp>
        <p:nvSpPr>
          <p:cNvPr id="7" name="Espace réservé du numéro de diapositive 6">
            <a:extLst>
              <a:ext uri="{FF2B5EF4-FFF2-40B4-BE49-F238E27FC236}">
                <a16:creationId xmlns:a16="http://schemas.microsoft.com/office/drawing/2014/main" id="{892DBC2D-50ED-4A7B-BF04-2ED20041141A}"/>
              </a:ext>
            </a:extLst>
          </p:cNvPr>
          <p:cNvSpPr>
            <a:spLocks noGrp="1"/>
          </p:cNvSpPr>
          <p:nvPr>
            <p:ph type="sldNum" sz="quarter" idx="12"/>
          </p:nvPr>
        </p:nvSpPr>
        <p:spPr/>
        <p:txBody>
          <a:bodyPr/>
          <a:lstStyle/>
          <a:p>
            <a:fld id="{5348D777-39FF-2F44-B05F-1666FE73ED5C}" type="slidenum">
              <a:rPr lang="fr-CA" smtClean="0"/>
              <a:t>26</a:t>
            </a:fld>
            <a:endParaRPr lang="fr-CA"/>
          </a:p>
        </p:txBody>
      </p:sp>
    </p:spTree>
    <p:extLst>
      <p:ext uri="{BB962C8B-B14F-4D97-AF65-F5344CB8AC3E}">
        <p14:creationId xmlns:p14="http://schemas.microsoft.com/office/powerpoint/2010/main" val="2029374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D45FE-80E5-BD00-02FD-7E17FC783DAC}"/>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B6ED819-4D33-C980-1B50-130C963ACB81}"/>
              </a:ext>
            </a:extLst>
          </p:cNvPr>
          <p:cNvSpPr>
            <a:spLocks noGrp="1"/>
          </p:cNvSpPr>
          <p:nvPr>
            <p:ph idx="1"/>
          </p:nvPr>
        </p:nvSpPr>
        <p:spPr>
          <a:xfrm>
            <a:off x="541638" y="776177"/>
            <a:ext cx="4536987" cy="5716698"/>
          </a:xfrm>
        </p:spPr>
        <p:txBody>
          <a:bodyPr>
            <a:normAutofit lnSpcReduction="10000"/>
          </a:bodyPr>
          <a:lstStyle/>
          <a:p>
            <a:pPr marL="0" indent="0">
              <a:buNone/>
            </a:pPr>
            <a:r>
              <a:rPr lang="fr-CA" b="1" dirty="0"/>
              <a:t>RESTRICTION #5</a:t>
            </a:r>
          </a:p>
          <a:p>
            <a:pPr marL="0" indent="0">
              <a:buNone/>
            </a:pPr>
            <a:endParaRPr lang="fr-CA" b="1" dirty="0"/>
          </a:p>
          <a:p>
            <a:pPr marL="0" indent="0">
              <a:buNone/>
            </a:pPr>
            <a:r>
              <a:rPr lang="fr-CA" b="1" dirty="0"/>
              <a:t>Objectif : </a:t>
            </a:r>
          </a:p>
          <a:p>
            <a:r>
              <a:rPr lang="fr-CA" dirty="0"/>
              <a:t>Prévenir l’érosion des berges</a:t>
            </a:r>
          </a:p>
          <a:p>
            <a:pPr marL="0" indent="0">
              <a:buNone/>
            </a:pPr>
            <a:r>
              <a:rPr lang="fr-CA" b="1" dirty="0"/>
              <a:t>Partie étroite du lac : en conformité avec la pratique actuelle</a:t>
            </a:r>
          </a:p>
          <a:p>
            <a:pPr marL="0" indent="0">
              <a:buNone/>
            </a:pPr>
            <a:r>
              <a:rPr lang="fr-CA" dirty="0"/>
              <a:t>Eaux dans lesquelles il est interdit de tirer une personne sur tout équipement sportif ou récréatif.</a:t>
            </a:r>
          </a:p>
          <a:p>
            <a:pPr marL="0" indent="0">
              <a:buNone/>
            </a:pPr>
            <a:r>
              <a:rPr lang="fr-CA" dirty="0"/>
              <a:t>(Annexe 7 RRVUB) </a:t>
            </a:r>
          </a:p>
        </p:txBody>
      </p:sp>
      <p:pic>
        <p:nvPicPr>
          <p:cNvPr id="5" name="Image 4">
            <a:extLst>
              <a:ext uri="{FF2B5EF4-FFF2-40B4-BE49-F238E27FC236}">
                <a16:creationId xmlns:a16="http://schemas.microsoft.com/office/drawing/2014/main" id="{6A7B7DAB-4342-D033-AE4F-80F704635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8626" y="483500"/>
            <a:ext cx="7011479" cy="5421055"/>
          </a:xfrm>
          <a:prstGeom prst="rect">
            <a:avLst/>
          </a:prstGeom>
        </p:spPr>
      </p:pic>
      <p:sp>
        <p:nvSpPr>
          <p:cNvPr id="7" name="Espace réservé du numéro de diapositive 6">
            <a:extLst>
              <a:ext uri="{FF2B5EF4-FFF2-40B4-BE49-F238E27FC236}">
                <a16:creationId xmlns:a16="http://schemas.microsoft.com/office/drawing/2014/main" id="{5C44756B-F1AB-0F95-CA39-C3E44641C264}"/>
              </a:ext>
            </a:extLst>
          </p:cNvPr>
          <p:cNvSpPr>
            <a:spLocks noGrp="1"/>
          </p:cNvSpPr>
          <p:nvPr>
            <p:ph type="sldNum" sz="quarter" idx="12"/>
          </p:nvPr>
        </p:nvSpPr>
        <p:spPr/>
        <p:txBody>
          <a:bodyPr/>
          <a:lstStyle/>
          <a:p>
            <a:fld id="{5348D777-39FF-2F44-B05F-1666FE73ED5C}" type="slidenum">
              <a:rPr lang="fr-CA" smtClean="0"/>
              <a:t>27</a:t>
            </a:fld>
            <a:endParaRPr lang="fr-CA"/>
          </a:p>
        </p:txBody>
      </p:sp>
    </p:spTree>
    <p:extLst>
      <p:ext uri="{BB962C8B-B14F-4D97-AF65-F5344CB8AC3E}">
        <p14:creationId xmlns:p14="http://schemas.microsoft.com/office/powerpoint/2010/main" val="3283509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C9424-005E-91AD-80D6-9B28553AC79A}"/>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37AAE2F-568E-0C34-694E-433C63B63A30}"/>
              </a:ext>
            </a:extLst>
          </p:cNvPr>
          <p:cNvSpPr>
            <a:spLocks noGrp="1"/>
          </p:cNvSpPr>
          <p:nvPr>
            <p:ph idx="1"/>
          </p:nvPr>
        </p:nvSpPr>
        <p:spPr>
          <a:xfrm>
            <a:off x="541638" y="712381"/>
            <a:ext cx="4536987" cy="5780494"/>
          </a:xfrm>
        </p:spPr>
        <p:txBody>
          <a:bodyPr>
            <a:normAutofit fontScale="92500" lnSpcReduction="20000"/>
          </a:bodyPr>
          <a:lstStyle/>
          <a:p>
            <a:pPr marL="0" indent="0">
              <a:buNone/>
            </a:pPr>
            <a:r>
              <a:rPr lang="fr-CA" b="1" dirty="0"/>
              <a:t>RESTRICTION #6</a:t>
            </a:r>
          </a:p>
          <a:p>
            <a:pPr marL="0" indent="0">
              <a:buNone/>
            </a:pPr>
            <a:endParaRPr lang="fr-CA" b="1" dirty="0"/>
          </a:p>
          <a:p>
            <a:pPr marL="0" indent="0">
              <a:buNone/>
            </a:pPr>
            <a:r>
              <a:rPr lang="fr-CA" b="1" dirty="0"/>
              <a:t>Objectif : </a:t>
            </a:r>
          </a:p>
          <a:p>
            <a:r>
              <a:rPr lang="fr-CA" dirty="0"/>
              <a:t>Protéger les usagers de sports non motorisés</a:t>
            </a:r>
          </a:p>
          <a:p>
            <a:r>
              <a:rPr lang="fr-CA" dirty="0"/>
              <a:t>Préserver la santé du lac</a:t>
            </a:r>
          </a:p>
          <a:p>
            <a:r>
              <a:rPr lang="fr-CA" dirty="0"/>
              <a:t>Protéger les prises d’eau</a:t>
            </a:r>
          </a:p>
          <a:p>
            <a:r>
              <a:rPr lang="fr-CA" dirty="0"/>
              <a:t>Protéger les infrastructures riveraines</a:t>
            </a:r>
          </a:p>
          <a:p>
            <a:pPr marL="0" indent="0">
              <a:buNone/>
            </a:pPr>
            <a:r>
              <a:rPr lang="fr-CA" b="1" dirty="0"/>
              <a:t>Tout le lac :</a:t>
            </a:r>
          </a:p>
          <a:p>
            <a:pPr marL="0" indent="0">
              <a:buNone/>
            </a:pPr>
            <a:r>
              <a:rPr lang="fr-CA" dirty="0"/>
              <a:t>Annexe 7.1 : Eaux dans lesquelles il est interdit de permettre à une personne de surfer sur le sillage d’un bâtiment.</a:t>
            </a:r>
          </a:p>
          <a:p>
            <a:pPr marL="0" indent="0">
              <a:buNone/>
            </a:pPr>
            <a:r>
              <a:rPr lang="fr-CA" dirty="0"/>
              <a:t>(Annexe 7.1 RRVUB) </a:t>
            </a:r>
          </a:p>
        </p:txBody>
      </p:sp>
      <p:pic>
        <p:nvPicPr>
          <p:cNvPr id="5" name="Image 4">
            <a:extLst>
              <a:ext uri="{FF2B5EF4-FFF2-40B4-BE49-F238E27FC236}">
                <a16:creationId xmlns:a16="http://schemas.microsoft.com/office/drawing/2014/main" id="{E922776E-83DC-1137-4433-7A1195C867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8626" y="483500"/>
            <a:ext cx="7011479" cy="5421055"/>
          </a:xfrm>
          <a:prstGeom prst="rect">
            <a:avLst/>
          </a:prstGeom>
        </p:spPr>
      </p:pic>
      <p:sp>
        <p:nvSpPr>
          <p:cNvPr id="7" name="Espace réservé du numéro de diapositive 6">
            <a:extLst>
              <a:ext uri="{FF2B5EF4-FFF2-40B4-BE49-F238E27FC236}">
                <a16:creationId xmlns:a16="http://schemas.microsoft.com/office/drawing/2014/main" id="{27A45972-A2ED-7BA5-7C06-0ABBCBCCAA11}"/>
              </a:ext>
            </a:extLst>
          </p:cNvPr>
          <p:cNvSpPr>
            <a:spLocks noGrp="1"/>
          </p:cNvSpPr>
          <p:nvPr>
            <p:ph type="sldNum" sz="quarter" idx="12"/>
          </p:nvPr>
        </p:nvSpPr>
        <p:spPr/>
        <p:txBody>
          <a:bodyPr/>
          <a:lstStyle/>
          <a:p>
            <a:fld id="{5348D777-39FF-2F44-B05F-1666FE73ED5C}" type="slidenum">
              <a:rPr lang="fr-CA" smtClean="0"/>
              <a:t>28</a:t>
            </a:fld>
            <a:endParaRPr lang="fr-CA"/>
          </a:p>
        </p:txBody>
      </p:sp>
    </p:spTree>
    <p:extLst>
      <p:ext uri="{BB962C8B-B14F-4D97-AF65-F5344CB8AC3E}">
        <p14:creationId xmlns:p14="http://schemas.microsoft.com/office/powerpoint/2010/main" val="1997841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71CB4-96AB-5767-B08C-9D113F957EA9}"/>
              </a:ext>
            </a:extLst>
          </p:cNvPr>
          <p:cNvSpPr>
            <a:spLocks noGrp="1"/>
          </p:cNvSpPr>
          <p:nvPr>
            <p:ph type="title"/>
          </p:nvPr>
        </p:nvSpPr>
        <p:spPr>
          <a:xfrm>
            <a:off x="481013" y="3752849"/>
            <a:ext cx="3290887" cy="2452687"/>
          </a:xfrm>
        </p:spPr>
        <p:txBody>
          <a:bodyPr anchor="ctr">
            <a:normAutofit/>
          </a:bodyPr>
          <a:lstStyle/>
          <a:p>
            <a:r>
              <a:rPr lang="fr-FR" sz="3600"/>
              <a:t>Prochaines étapes</a:t>
            </a:r>
          </a:p>
        </p:txBody>
      </p:sp>
      <p:pic>
        <p:nvPicPr>
          <p:cNvPr id="5" name="Image 4">
            <a:extLst>
              <a:ext uri="{FF2B5EF4-FFF2-40B4-BE49-F238E27FC236}">
                <a16:creationId xmlns:a16="http://schemas.microsoft.com/office/drawing/2014/main" id="{BEA9B245-24A2-6046-0DD4-C8392B342A9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ce réservé du contenu 2">
            <a:extLst>
              <a:ext uri="{FF2B5EF4-FFF2-40B4-BE49-F238E27FC236}">
                <a16:creationId xmlns:a16="http://schemas.microsoft.com/office/drawing/2014/main" id="{E61D3BD1-52D7-9FFD-F6DD-53B8FE5BF74D}"/>
              </a:ext>
            </a:extLst>
          </p:cNvPr>
          <p:cNvSpPr>
            <a:spLocks noGrp="1"/>
          </p:cNvSpPr>
          <p:nvPr>
            <p:ph idx="1"/>
          </p:nvPr>
        </p:nvSpPr>
        <p:spPr>
          <a:xfrm>
            <a:off x="3455582" y="3752850"/>
            <a:ext cx="8253814" cy="2452687"/>
          </a:xfrm>
        </p:spPr>
        <p:txBody>
          <a:bodyPr anchor="ctr">
            <a:noAutofit/>
          </a:bodyPr>
          <a:lstStyle/>
          <a:p>
            <a:r>
              <a:rPr lang="fr-FR" sz="2000" dirty="0"/>
              <a:t>Rapport de consultation</a:t>
            </a:r>
          </a:p>
          <a:p>
            <a:r>
              <a:rPr lang="fr-FR" sz="2000" dirty="0"/>
              <a:t>Finalisation des documents de demande de restrictions et dépôt aux deux municipalités</a:t>
            </a:r>
          </a:p>
          <a:p>
            <a:r>
              <a:rPr lang="fr-FR" sz="2000" dirty="0"/>
              <a:t>Résolutions des deux municipalités pour adopter les restrictions à la navigation en tenant compte de l’opinion des personnes consultées</a:t>
            </a:r>
          </a:p>
          <a:p>
            <a:r>
              <a:rPr lang="fr-FR" sz="2000" dirty="0"/>
              <a:t>Envoi de la demande de restrictions à la navigation à Transport Canada</a:t>
            </a:r>
          </a:p>
          <a:p>
            <a:r>
              <a:rPr lang="fr-FR" sz="2000" dirty="0"/>
              <a:t>Implantation des mesures de restrictions sur le lac Laurel</a:t>
            </a:r>
          </a:p>
        </p:txBody>
      </p:sp>
      <p:sp>
        <p:nvSpPr>
          <p:cNvPr id="6" name="Espace réservé du numéro de diapositive 5">
            <a:extLst>
              <a:ext uri="{FF2B5EF4-FFF2-40B4-BE49-F238E27FC236}">
                <a16:creationId xmlns:a16="http://schemas.microsoft.com/office/drawing/2014/main" id="{B983E76F-9D2E-0821-E922-06C711423641}"/>
              </a:ext>
            </a:extLst>
          </p:cNvPr>
          <p:cNvSpPr>
            <a:spLocks noGrp="1"/>
          </p:cNvSpPr>
          <p:nvPr>
            <p:ph type="sldNum" sz="quarter" idx="12"/>
          </p:nvPr>
        </p:nvSpPr>
        <p:spPr/>
        <p:txBody>
          <a:bodyPr/>
          <a:lstStyle/>
          <a:p>
            <a:fld id="{5348D777-39FF-2F44-B05F-1666FE73ED5C}" type="slidenum">
              <a:rPr lang="fr-CA" smtClean="0"/>
              <a:t>29</a:t>
            </a:fld>
            <a:endParaRPr lang="fr-CA"/>
          </a:p>
        </p:txBody>
      </p:sp>
    </p:spTree>
    <p:extLst>
      <p:ext uri="{BB962C8B-B14F-4D97-AF65-F5344CB8AC3E}">
        <p14:creationId xmlns:p14="http://schemas.microsoft.com/office/powerpoint/2010/main" val="114167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006EE8D-904B-F2EB-FFB1-85A25289F95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Localisation</a:t>
            </a:r>
            <a:r>
              <a:rPr lang="en-US" sz="3600" kern="1200" dirty="0">
                <a:solidFill>
                  <a:srgbClr val="FFFFFF"/>
                </a:solidFill>
                <a:latin typeface="+mj-lt"/>
                <a:ea typeface="+mj-ea"/>
                <a:cs typeface="+mj-cs"/>
              </a:rPr>
              <a:t> du lac Laurel</a:t>
            </a:r>
          </a:p>
        </p:txBody>
      </p:sp>
      <p:pic>
        <p:nvPicPr>
          <p:cNvPr id="4" name="Image 3">
            <a:extLst>
              <a:ext uri="{FF2B5EF4-FFF2-40B4-BE49-F238E27FC236}">
                <a16:creationId xmlns:a16="http://schemas.microsoft.com/office/drawing/2014/main" id="{C835AB2D-7D4C-D05A-3443-DDDBF1154EB3}"/>
              </a:ext>
            </a:extLst>
          </p:cNvPr>
          <p:cNvPicPr>
            <a:picLocks noChangeAspect="1"/>
          </p:cNvPicPr>
          <p:nvPr/>
        </p:nvPicPr>
        <p:blipFill>
          <a:blip r:embed="rId2"/>
          <a:stretch>
            <a:fillRect/>
          </a:stretch>
        </p:blipFill>
        <p:spPr>
          <a:xfrm>
            <a:off x="4777316" y="893549"/>
            <a:ext cx="6780700" cy="5068573"/>
          </a:xfrm>
          <a:prstGeom prst="rect">
            <a:avLst/>
          </a:prstGeom>
        </p:spPr>
      </p:pic>
      <p:sp>
        <p:nvSpPr>
          <p:cNvPr id="5" name="Ellipse 4">
            <a:extLst>
              <a:ext uri="{FF2B5EF4-FFF2-40B4-BE49-F238E27FC236}">
                <a16:creationId xmlns:a16="http://schemas.microsoft.com/office/drawing/2014/main" id="{9EC9AF1E-698D-319E-D253-3AE6B2929AAF}"/>
              </a:ext>
            </a:extLst>
          </p:cNvPr>
          <p:cNvSpPr/>
          <p:nvPr/>
        </p:nvSpPr>
        <p:spPr>
          <a:xfrm>
            <a:off x="6180463" y="4271375"/>
            <a:ext cx="1209893" cy="11599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0C8CE371-07C8-F86C-3CCF-131B947CC0D6}"/>
              </a:ext>
            </a:extLst>
          </p:cNvPr>
          <p:cNvSpPr txBox="1"/>
          <p:nvPr/>
        </p:nvSpPr>
        <p:spPr>
          <a:xfrm>
            <a:off x="717422" y="472887"/>
            <a:ext cx="3144515" cy="707886"/>
          </a:xfrm>
          <a:prstGeom prst="rect">
            <a:avLst/>
          </a:prstGeom>
          <a:noFill/>
        </p:spPr>
        <p:txBody>
          <a:bodyPr wrap="none" rtlCol="0">
            <a:spAutoFit/>
          </a:bodyPr>
          <a:lstStyle/>
          <a:p>
            <a:r>
              <a:rPr lang="fr-CA" sz="4000" dirty="0"/>
              <a:t>1. CONTEXTE</a:t>
            </a:r>
          </a:p>
        </p:txBody>
      </p:sp>
      <p:sp>
        <p:nvSpPr>
          <p:cNvPr id="7" name="ZoneTexte 6">
            <a:extLst>
              <a:ext uri="{FF2B5EF4-FFF2-40B4-BE49-F238E27FC236}">
                <a16:creationId xmlns:a16="http://schemas.microsoft.com/office/drawing/2014/main" id="{81397F8F-A91C-E6C9-B6C7-F3C6C53E7253}"/>
              </a:ext>
            </a:extLst>
          </p:cNvPr>
          <p:cNvSpPr txBox="1"/>
          <p:nvPr/>
        </p:nvSpPr>
        <p:spPr>
          <a:xfrm>
            <a:off x="719603" y="5034073"/>
            <a:ext cx="3172858" cy="1569660"/>
          </a:xfrm>
          <a:prstGeom prst="rect">
            <a:avLst/>
          </a:prstGeom>
          <a:noFill/>
        </p:spPr>
        <p:txBody>
          <a:bodyPr wrap="square" rtlCol="0">
            <a:spAutoFit/>
          </a:bodyPr>
          <a:lstStyle/>
          <a:p>
            <a:r>
              <a:rPr lang="fr-CA" sz="2400" dirty="0"/>
              <a:t>Situé aux limites des deux municipalités de Lac-des-Seize-Îles et de Wentworth-Nord</a:t>
            </a:r>
          </a:p>
        </p:txBody>
      </p:sp>
      <p:sp>
        <p:nvSpPr>
          <p:cNvPr id="8" name="ZoneTexte 7">
            <a:extLst>
              <a:ext uri="{FF2B5EF4-FFF2-40B4-BE49-F238E27FC236}">
                <a16:creationId xmlns:a16="http://schemas.microsoft.com/office/drawing/2014/main" id="{11330831-5819-5B14-CAA9-89F477950991}"/>
              </a:ext>
            </a:extLst>
          </p:cNvPr>
          <p:cNvSpPr txBox="1"/>
          <p:nvPr/>
        </p:nvSpPr>
        <p:spPr>
          <a:xfrm>
            <a:off x="5247231" y="6142068"/>
            <a:ext cx="6287683" cy="461665"/>
          </a:xfrm>
          <a:prstGeom prst="rect">
            <a:avLst/>
          </a:prstGeom>
          <a:noFill/>
        </p:spPr>
        <p:txBody>
          <a:bodyPr wrap="none" rtlCol="0">
            <a:spAutoFit/>
          </a:bodyPr>
          <a:lstStyle/>
          <a:p>
            <a:r>
              <a:rPr lang="fr-CA" sz="2400" dirty="0"/>
              <a:t>Bassin versant : Rouge, Petite Nation, Saumon</a:t>
            </a:r>
          </a:p>
        </p:txBody>
      </p:sp>
      <p:sp>
        <p:nvSpPr>
          <p:cNvPr id="3" name="Espace réservé du numéro de diapositive 2">
            <a:extLst>
              <a:ext uri="{FF2B5EF4-FFF2-40B4-BE49-F238E27FC236}">
                <a16:creationId xmlns:a16="http://schemas.microsoft.com/office/drawing/2014/main" id="{5445BAC1-EEE6-2047-F38D-7AFFE1063A94}"/>
              </a:ext>
            </a:extLst>
          </p:cNvPr>
          <p:cNvSpPr>
            <a:spLocks noGrp="1"/>
          </p:cNvSpPr>
          <p:nvPr>
            <p:ph type="sldNum" sz="quarter" idx="12"/>
          </p:nvPr>
        </p:nvSpPr>
        <p:spPr/>
        <p:txBody>
          <a:bodyPr/>
          <a:lstStyle/>
          <a:p>
            <a:fld id="{5348D777-39FF-2F44-B05F-1666FE73ED5C}" type="slidenum">
              <a:rPr lang="fr-CA" smtClean="0"/>
              <a:t>3</a:t>
            </a:fld>
            <a:endParaRPr lang="fr-CA"/>
          </a:p>
        </p:txBody>
      </p:sp>
    </p:spTree>
    <p:extLst>
      <p:ext uri="{BB962C8B-B14F-4D97-AF65-F5344CB8AC3E}">
        <p14:creationId xmlns:p14="http://schemas.microsoft.com/office/powerpoint/2010/main" val="1995186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43579546-CBA1-A5F9-F25C-80104F0C00A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9C346C3-B7AD-8234-F9E7-E45A307424A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PÉRIODE DE QUESTIONS</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2" name="Espace réservé du numéro de diapositive 11">
            <a:extLst>
              <a:ext uri="{FF2B5EF4-FFF2-40B4-BE49-F238E27FC236}">
                <a16:creationId xmlns:a16="http://schemas.microsoft.com/office/drawing/2014/main" id="{EEBB7677-79C1-D902-90D2-90E8134FCEB7}"/>
              </a:ext>
            </a:extLst>
          </p:cNvPr>
          <p:cNvSpPr>
            <a:spLocks noGrp="1"/>
          </p:cNvSpPr>
          <p:nvPr>
            <p:ph type="sldNum" sz="quarter" idx="12"/>
          </p:nvPr>
        </p:nvSpPr>
        <p:spPr/>
        <p:txBody>
          <a:bodyPr/>
          <a:lstStyle/>
          <a:p>
            <a:fld id="{5348D777-39FF-2F44-B05F-1666FE73ED5C}" type="slidenum">
              <a:rPr lang="fr-CA" smtClean="0"/>
              <a:t>30</a:t>
            </a:fld>
            <a:endParaRPr lang="fr-CA"/>
          </a:p>
        </p:txBody>
      </p:sp>
    </p:spTree>
    <p:extLst>
      <p:ext uri="{BB962C8B-B14F-4D97-AF65-F5344CB8AC3E}">
        <p14:creationId xmlns:p14="http://schemas.microsoft.com/office/powerpoint/2010/main" val="286670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7FA64B39-9BA8-295A-E393-FC398A634574}"/>
              </a:ext>
            </a:extLst>
          </p:cNvPr>
          <p:cNvSpPr>
            <a:spLocks noGrp="1"/>
          </p:cNvSpPr>
          <p:nvPr>
            <p:ph type="title"/>
          </p:nvPr>
        </p:nvSpPr>
        <p:spPr>
          <a:xfrm>
            <a:off x="434573" y="2767106"/>
            <a:ext cx="2880828" cy="3071906"/>
          </a:xfrm>
        </p:spPr>
        <p:txBody>
          <a:bodyPr vert="horz" lIns="91440" tIns="45720" rIns="91440" bIns="45720" rtlCol="0" anchor="t">
            <a:normAutofit/>
          </a:bodyPr>
          <a:lstStyle/>
          <a:p>
            <a:r>
              <a:rPr lang="en-US" sz="3400" kern="1200" dirty="0">
                <a:solidFill>
                  <a:srgbClr val="FFFFFF"/>
                </a:solidFill>
                <a:latin typeface="+mj-lt"/>
                <a:ea typeface="+mj-ea"/>
                <a:cs typeface="+mj-cs"/>
              </a:rPr>
              <a:t>Carte </a:t>
            </a:r>
            <a:r>
              <a:rPr lang="en-US" sz="3400" kern="1200" dirty="0" err="1">
                <a:solidFill>
                  <a:srgbClr val="FFFFFF"/>
                </a:solidFill>
                <a:latin typeface="+mj-lt"/>
                <a:ea typeface="+mj-ea"/>
                <a:cs typeface="+mj-cs"/>
              </a:rPr>
              <a:t>bathymétrique</a:t>
            </a:r>
            <a:r>
              <a:rPr lang="en-US" sz="3400" kern="1200" dirty="0">
                <a:solidFill>
                  <a:srgbClr val="FFFFFF"/>
                </a:solidFill>
                <a:latin typeface="+mj-lt"/>
                <a:ea typeface="+mj-ea"/>
                <a:cs typeface="+mj-cs"/>
              </a:rPr>
              <a:t> du lac Laurel</a:t>
            </a:r>
          </a:p>
        </p:txBody>
      </p:sp>
      <p:pic>
        <p:nvPicPr>
          <p:cNvPr id="4" name="Image 3">
            <a:extLst>
              <a:ext uri="{FF2B5EF4-FFF2-40B4-BE49-F238E27FC236}">
                <a16:creationId xmlns:a16="http://schemas.microsoft.com/office/drawing/2014/main" id="{DAD86B13-D356-D22B-BE0E-FCC7E864C0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6145" y="0"/>
            <a:ext cx="8051709" cy="6219944"/>
          </a:xfrm>
          <a:prstGeom prst="rect">
            <a:avLst/>
          </a:prstGeom>
        </p:spPr>
      </p:pic>
      <p:sp>
        <p:nvSpPr>
          <p:cNvPr id="7" name="ZoneTexte 6">
            <a:extLst>
              <a:ext uri="{FF2B5EF4-FFF2-40B4-BE49-F238E27FC236}">
                <a16:creationId xmlns:a16="http://schemas.microsoft.com/office/drawing/2014/main" id="{43ECEAAD-AF5B-D371-55DD-EE3AEF110C35}"/>
              </a:ext>
            </a:extLst>
          </p:cNvPr>
          <p:cNvSpPr txBox="1"/>
          <p:nvPr/>
        </p:nvSpPr>
        <p:spPr>
          <a:xfrm>
            <a:off x="429663" y="478284"/>
            <a:ext cx="3431082" cy="1631216"/>
          </a:xfrm>
          <a:prstGeom prst="rect">
            <a:avLst/>
          </a:prstGeom>
          <a:noFill/>
        </p:spPr>
        <p:txBody>
          <a:bodyPr wrap="square" rtlCol="0">
            <a:spAutoFit/>
          </a:bodyPr>
          <a:lstStyle/>
          <a:p>
            <a:r>
              <a:rPr lang="fr-CA" sz="2000" dirty="0">
                <a:solidFill>
                  <a:schemeClr val="bg1"/>
                </a:solidFill>
              </a:rPr>
              <a:t>Superficie : </a:t>
            </a:r>
          </a:p>
          <a:p>
            <a:r>
              <a:rPr lang="fr-CA" sz="2000" dirty="0">
                <a:solidFill>
                  <a:schemeClr val="bg1"/>
                </a:solidFill>
              </a:rPr>
              <a:t>0,659 km</a:t>
            </a:r>
            <a:r>
              <a:rPr lang="fr-CA" sz="2000" baseline="30000" dirty="0">
                <a:solidFill>
                  <a:schemeClr val="bg1"/>
                </a:solidFill>
              </a:rPr>
              <a:t>2</a:t>
            </a:r>
            <a:r>
              <a:rPr lang="fr-CA" sz="2000" dirty="0">
                <a:solidFill>
                  <a:schemeClr val="bg1"/>
                </a:solidFill>
              </a:rPr>
              <a:t>;           </a:t>
            </a:r>
          </a:p>
          <a:p>
            <a:r>
              <a:rPr lang="fr-CA" sz="2000" dirty="0">
                <a:solidFill>
                  <a:schemeClr val="bg1"/>
                </a:solidFill>
              </a:rPr>
              <a:t>Temps de renouvellement: 0,40 année</a:t>
            </a:r>
          </a:p>
          <a:p>
            <a:r>
              <a:rPr lang="fr-CA" sz="2000" dirty="0">
                <a:solidFill>
                  <a:schemeClr val="bg1"/>
                </a:solidFill>
              </a:rPr>
              <a:t>Profondeur moyenne : 16,6 m</a:t>
            </a:r>
          </a:p>
        </p:txBody>
      </p:sp>
      <p:sp>
        <p:nvSpPr>
          <p:cNvPr id="8" name="ZoneTexte 7">
            <a:extLst>
              <a:ext uri="{FF2B5EF4-FFF2-40B4-BE49-F238E27FC236}">
                <a16:creationId xmlns:a16="http://schemas.microsoft.com/office/drawing/2014/main" id="{3651D5C3-25F8-F2F6-06A1-E1EB8A4DE67F}"/>
              </a:ext>
            </a:extLst>
          </p:cNvPr>
          <p:cNvSpPr txBox="1"/>
          <p:nvPr/>
        </p:nvSpPr>
        <p:spPr>
          <a:xfrm>
            <a:off x="410597" y="4788116"/>
            <a:ext cx="3581402" cy="1569660"/>
          </a:xfrm>
          <a:prstGeom prst="rect">
            <a:avLst/>
          </a:prstGeom>
          <a:noFill/>
        </p:spPr>
        <p:txBody>
          <a:bodyPr wrap="square" rtlCol="0">
            <a:spAutoFit/>
          </a:bodyPr>
          <a:lstStyle/>
          <a:p>
            <a:r>
              <a:rPr lang="fr-CA" sz="2400" dirty="0">
                <a:solidFill>
                  <a:schemeClr val="bg1"/>
                </a:solidFill>
              </a:rPr>
              <a:t>La zone navigable pour les sports de remorquage est d’environ </a:t>
            </a:r>
          </a:p>
          <a:p>
            <a:r>
              <a:rPr lang="fr-CA" sz="2400" dirty="0">
                <a:solidFill>
                  <a:schemeClr val="bg1"/>
                </a:solidFill>
              </a:rPr>
              <a:t>400 m x 400 m</a:t>
            </a:r>
          </a:p>
        </p:txBody>
      </p:sp>
      <p:sp>
        <p:nvSpPr>
          <p:cNvPr id="3" name="Espace réservé du numéro de diapositive 2">
            <a:extLst>
              <a:ext uri="{FF2B5EF4-FFF2-40B4-BE49-F238E27FC236}">
                <a16:creationId xmlns:a16="http://schemas.microsoft.com/office/drawing/2014/main" id="{F2F3D0E8-1D18-B1A5-0904-61F8A6731520}"/>
              </a:ext>
            </a:extLst>
          </p:cNvPr>
          <p:cNvSpPr>
            <a:spLocks noGrp="1"/>
          </p:cNvSpPr>
          <p:nvPr>
            <p:ph type="sldNum" sz="quarter" idx="12"/>
          </p:nvPr>
        </p:nvSpPr>
        <p:spPr/>
        <p:txBody>
          <a:bodyPr/>
          <a:lstStyle/>
          <a:p>
            <a:fld id="{5348D777-39FF-2F44-B05F-1666FE73ED5C}" type="slidenum">
              <a:rPr lang="fr-CA" smtClean="0"/>
              <a:t>4</a:t>
            </a:fld>
            <a:endParaRPr lang="fr-CA"/>
          </a:p>
        </p:txBody>
      </p:sp>
    </p:spTree>
    <p:extLst>
      <p:ext uri="{BB962C8B-B14F-4D97-AF65-F5344CB8AC3E}">
        <p14:creationId xmlns:p14="http://schemas.microsoft.com/office/powerpoint/2010/main" val="2388272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87B9C77-E021-83C1-7225-6C023D820D80}"/>
              </a:ext>
            </a:extLst>
          </p:cNvPr>
          <p:cNvSpPr>
            <a:spLocks noGrp="1"/>
          </p:cNvSpPr>
          <p:nvPr>
            <p:ph type="title"/>
          </p:nvPr>
        </p:nvSpPr>
        <p:spPr>
          <a:xfrm>
            <a:off x="747530" y="-469339"/>
            <a:ext cx="6125964" cy="1906863"/>
          </a:xfrm>
        </p:spPr>
        <p:txBody>
          <a:bodyPr anchor="b">
            <a:normAutofit/>
          </a:bodyPr>
          <a:lstStyle/>
          <a:p>
            <a:r>
              <a:rPr lang="fr-CA" dirty="0"/>
              <a:t>Population</a:t>
            </a:r>
          </a:p>
        </p:txBody>
      </p:sp>
      <p:sp>
        <p:nvSpPr>
          <p:cNvPr id="3" name="Espace réservé du contenu 2">
            <a:extLst>
              <a:ext uri="{FF2B5EF4-FFF2-40B4-BE49-F238E27FC236}">
                <a16:creationId xmlns:a16="http://schemas.microsoft.com/office/drawing/2014/main" id="{CBEF478B-0A8C-B907-3975-84B4B98DE5E7}"/>
              </a:ext>
            </a:extLst>
          </p:cNvPr>
          <p:cNvSpPr>
            <a:spLocks noGrp="1"/>
          </p:cNvSpPr>
          <p:nvPr>
            <p:ph idx="1"/>
          </p:nvPr>
        </p:nvSpPr>
        <p:spPr>
          <a:xfrm>
            <a:off x="547217" y="1525903"/>
            <a:ext cx="4839111" cy="4408332"/>
          </a:xfrm>
        </p:spPr>
        <p:txBody>
          <a:bodyPr>
            <a:noAutofit/>
          </a:bodyPr>
          <a:lstStyle/>
          <a:p>
            <a:r>
              <a:rPr lang="fr-CA" sz="2400" dirty="0"/>
              <a:t>Le lac Laurel compte 130 propriétés riveraines et environ 330 résidents dont environ 10% sont permanents</a:t>
            </a:r>
          </a:p>
          <a:p>
            <a:r>
              <a:rPr lang="fr-CA" sz="2400" dirty="0"/>
              <a:t>Une plage municipale est aménagée et reçoit environ 3 000 visiteurs par année.</a:t>
            </a:r>
          </a:p>
          <a:p>
            <a:r>
              <a:rPr lang="fr-CA" sz="2400" dirty="0"/>
              <a:t>Une association d’usagers du lac, l’Association Lac Laurel, travaille à sa préservation depuis au moins 2008. Elle organise deux fois par année des activités sociales qui attirent plus de 200 personnes à la plage.</a:t>
            </a:r>
          </a:p>
        </p:txBody>
      </p:sp>
      <p:pic>
        <p:nvPicPr>
          <p:cNvPr id="5" name="Image 4">
            <a:extLst>
              <a:ext uri="{FF2B5EF4-FFF2-40B4-BE49-F238E27FC236}">
                <a16:creationId xmlns:a16="http://schemas.microsoft.com/office/drawing/2014/main" id="{72FE8D12-9D91-AF8A-29FD-7ED898FEBC02}"/>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Image 8">
            <a:extLst>
              <a:ext uri="{FF2B5EF4-FFF2-40B4-BE49-F238E27FC236}">
                <a16:creationId xmlns:a16="http://schemas.microsoft.com/office/drawing/2014/main" id="{6A8637A0-4D76-AFA4-57E8-A6DBC16C12E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Image 6">
            <a:extLst>
              <a:ext uri="{FF2B5EF4-FFF2-40B4-BE49-F238E27FC236}">
                <a16:creationId xmlns:a16="http://schemas.microsoft.com/office/drawing/2014/main" id="{A51215CD-2C65-4F90-5EBC-5210CF9351DF}"/>
              </a:ext>
            </a:extLst>
          </p:cNvPr>
          <p:cNvPicPr>
            <a:picLocks noChangeAspect="1"/>
          </p:cNvPicPr>
          <p:nvPr/>
        </p:nvPicPr>
        <p:blipFill>
          <a:blip r:embed="rId4" cstate="screen">
            <a:extLst>
              <a:ext uri="{28A0092B-C50C-407E-A947-70E740481C1C}">
                <a14:useLocalDpi xmlns:a14="http://schemas.microsoft.com/office/drawing/2010/main"/>
              </a:ext>
            </a:extLst>
          </a:blip>
          <a:srcRect b="-2"/>
          <a:stretch>
            <a:fillRect/>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pic>
        <p:nvPicPr>
          <p:cNvPr id="11" name="Image 10">
            <a:extLst>
              <a:ext uri="{FF2B5EF4-FFF2-40B4-BE49-F238E27FC236}">
                <a16:creationId xmlns:a16="http://schemas.microsoft.com/office/drawing/2014/main" id="{0781F232-44E2-4126-2070-C804933AEE60}"/>
              </a:ext>
            </a:extLst>
          </p:cNvPr>
          <p:cNvPicPr>
            <a:picLocks noChangeAspect="1"/>
          </p:cNvPicPr>
          <p:nvPr/>
        </p:nvPicPr>
        <p:blipFill>
          <a:blip r:embed="rId5"/>
          <a:stretch>
            <a:fillRect/>
          </a:stretch>
        </p:blipFill>
        <p:spPr>
          <a:xfrm>
            <a:off x="4916136" y="484095"/>
            <a:ext cx="2568302" cy="1284151"/>
          </a:xfrm>
          <a:prstGeom prst="rect">
            <a:avLst/>
          </a:prstGeom>
        </p:spPr>
      </p:pic>
      <p:sp>
        <p:nvSpPr>
          <p:cNvPr id="4" name="Espace réservé du numéro de diapositive 3">
            <a:extLst>
              <a:ext uri="{FF2B5EF4-FFF2-40B4-BE49-F238E27FC236}">
                <a16:creationId xmlns:a16="http://schemas.microsoft.com/office/drawing/2014/main" id="{245E3260-AF75-B5CB-60F7-0819288235B7}"/>
              </a:ext>
            </a:extLst>
          </p:cNvPr>
          <p:cNvSpPr>
            <a:spLocks noGrp="1"/>
          </p:cNvSpPr>
          <p:nvPr>
            <p:ph type="sldNum" sz="quarter" idx="12"/>
          </p:nvPr>
        </p:nvSpPr>
        <p:spPr/>
        <p:txBody>
          <a:bodyPr/>
          <a:lstStyle/>
          <a:p>
            <a:fld id="{5348D777-39FF-2F44-B05F-1666FE73ED5C}" type="slidenum">
              <a:rPr lang="fr-CA" smtClean="0"/>
              <a:t>5</a:t>
            </a:fld>
            <a:endParaRPr lang="fr-CA"/>
          </a:p>
        </p:txBody>
      </p:sp>
    </p:spTree>
    <p:extLst>
      <p:ext uri="{BB962C8B-B14F-4D97-AF65-F5344CB8AC3E}">
        <p14:creationId xmlns:p14="http://schemas.microsoft.com/office/powerpoint/2010/main" val="38576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5A9F4F98-C9B6-26C5-3F9F-C19FE3E31D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A273260-952F-7E92-15F5-C703347FACB2}"/>
              </a:ext>
            </a:extLst>
          </p:cNvPr>
          <p:cNvSpPr>
            <a:spLocks noGrp="1"/>
          </p:cNvSpPr>
          <p:nvPr>
            <p:ph type="title"/>
          </p:nvPr>
        </p:nvSpPr>
        <p:spPr>
          <a:xfrm>
            <a:off x="7531610" y="365125"/>
            <a:ext cx="3822189" cy="1899912"/>
          </a:xfrm>
        </p:spPr>
        <p:txBody>
          <a:bodyPr>
            <a:normAutofit/>
          </a:bodyPr>
          <a:lstStyle/>
          <a:p>
            <a:r>
              <a:rPr lang="fr-CA" sz="4000"/>
              <a:t>Embarcations motorisées</a:t>
            </a:r>
          </a:p>
        </p:txBody>
      </p:sp>
      <p:sp>
        <p:nvSpPr>
          <p:cNvPr id="3" name="Espace réservé du contenu 2">
            <a:extLst>
              <a:ext uri="{FF2B5EF4-FFF2-40B4-BE49-F238E27FC236}">
                <a16:creationId xmlns:a16="http://schemas.microsoft.com/office/drawing/2014/main" id="{808C5D6E-134E-59C2-E65C-C3D3E4E601D0}"/>
              </a:ext>
            </a:extLst>
          </p:cNvPr>
          <p:cNvSpPr>
            <a:spLocks noGrp="1"/>
          </p:cNvSpPr>
          <p:nvPr>
            <p:ph idx="1"/>
          </p:nvPr>
        </p:nvSpPr>
        <p:spPr>
          <a:xfrm>
            <a:off x="7531610" y="2434201"/>
            <a:ext cx="3822189" cy="3742762"/>
          </a:xfrm>
        </p:spPr>
        <p:txBody>
          <a:bodyPr>
            <a:normAutofit/>
          </a:bodyPr>
          <a:lstStyle/>
          <a:p>
            <a:pPr marL="0" indent="0" algn="r">
              <a:buNone/>
            </a:pPr>
            <a:r>
              <a:rPr lang="fr-CA" sz="2400" dirty="0"/>
              <a:t>En 2025, on a recensé </a:t>
            </a:r>
          </a:p>
          <a:p>
            <a:pPr marL="0" indent="0" algn="r">
              <a:buNone/>
            </a:pPr>
            <a:r>
              <a:rPr lang="fr-CA" sz="2400" dirty="0"/>
              <a:t>87 embarcations motorisées sur le lac, dont</a:t>
            </a:r>
          </a:p>
          <a:p>
            <a:pPr marL="0" indent="0" algn="r">
              <a:buNone/>
            </a:pPr>
            <a:r>
              <a:rPr lang="fr-CA" sz="2400" dirty="0"/>
              <a:t>Pontons : 46</a:t>
            </a:r>
          </a:p>
          <a:p>
            <a:pPr marL="0" indent="0" algn="r">
              <a:buNone/>
            </a:pPr>
            <a:r>
              <a:rPr lang="fr-CA" sz="2400" dirty="0"/>
              <a:t>Bateaux : 18, dont 2 wake/surf</a:t>
            </a:r>
          </a:p>
          <a:p>
            <a:pPr marL="0" indent="0" algn="r">
              <a:buNone/>
            </a:pPr>
            <a:r>
              <a:rPr lang="fr-CA" sz="2400" dirty="0"/>
              <a:t>Motomarines : 11</a:t>
            </a:r>
          </a:p>
          <a:p>
            <a:pPr marL="0" indent="0" algn="r">
              <a:buNone/>
            </a:pPr>
            <a:r>
              <a:rPr lang="fr-CA" sz="2400" dirty="0"/>
              <a:t>Chaloupes : 12</a:t>
            </a:r>
          </a:p>
        </p:txBody>
      </p:sp>
      <p:sp>
        <p:nvSpPr>
          <p:cNvPr id="4" name="Espace réservé du numéro de diapositive 3">
            <a:extLst>
              <a:ext uri="{FF2B5EF4-FFF2-40B4-BE49-F238E27FC236}">
                <a16:creationId xmlns:a16="http://schemas.microsoft.com/office/drawing/2014/main" id="{28594940-5FEE-843E-EAA8-A3E75040B8E5}"/>
              </a:ext>
            </a:extLst>
          </p:cNvPr>
          <p:cNvSpPr>
            <a:spLocks noGrp="1"/>
          </p:cNvSpPr>
          <p:nvPr>
            <p:ph type="sldNum" sz="quarter" idx="12"/>
          </p:nvPr>
        </p:nvSpPr>
        <p:spPr/>
        <p:txBody>
          <a:bodyPr/>
          <a:lstStyle/>
          <a:p>
            <a:fld id="{5348D777-39FF-2F44-B05F-1666FE73ED5C}" type="slidenum">
              <a:rPr lang="fr-CA" smtClean="0"/>
              <a:t>6</a:t>
            </a:fld>
            <a:endParaRPr lang="fr-CA"/>
          </a:p>
        </p:txBody>
      </p:sp>
    </p:spTree>
    <p:extLst>
      <p:ext uri="{BB962C8B-B14F-4D97-AF65-F5344CB8AC3E}">
        <p14:creationId xmlns:p14="http://schemas.microsoft.com/office/powerpoint/2010/main" val="234939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EBB3168-A4F9-3068-4DDF-7337158F957B}"/>
              </a:ext>
            </a:extLst>
          </p:cNvPr>
          <p:cNvSpPr>
            <a:spLocks noGrp="1"/>
          </p:cNvSpPr>
          <p:nvPr>
            <p:ph type="title"/>
          </p:nvPr>
        </p:nvSpPr>
        <p:spPr>
          <a:xfrm>
            <a:off x="630936" y="502920"/>
            <a:ext cx="3419856" cy="1463040"/>
          </a:xfrm>
        </p:spPr>
        <p:txBody>
          <a:bodyPr anchor="ctr">
            <a:normAutofit/>
          </a:bodyPr>
          <a:lstStyle/>
          <a:p>
            <a:r>
              <a:rPr lang="fr-CA" sz="3700"/>
              <a:t>Qualité de l’eau - Niveau trophique</a:t>
            </a:r>
          </a:p>
        </p:txBody>
      </p:sp>
      <p:sp>
        <p:nvSpPr>
          <p:cNvPr id="14"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59DD5E2A-CD25-3C20-F5F6-11BDE115997A}"/>
              </a:ext>
            </a:extLst>
          </p:cNvPr>
          <p:cNvSpPr>
            <a:spLocks noGrp="1"/>
          </p:cNvSpPr>
          <p:nvPr>
            <p:ph idx="1"/>
          </p:nvPr>
        </p:nvSpPr>
        <p:spPr>
          <a:xfrm>
            <a:off x="4654295" y="502920"/>
            <a:ext cx="6894576" cy="1463040"/>
          </a:xfrm>
        </p:spPr>
        <p:txBody>
          <a:bodyPr anchor="ctr">
            <a:normAutofit/>
          </a:bodyPr>
          <a:lstStyle/>
          <a:p>
            <a:pPr marL="0" indent="0">
              <a:buNone/>
            </a:pPr>
            <a:r>
              <a:rPr lang="fr-CA" sz="2400" dirty="0"/>
              <a:t>Le lac est classé </a:t>
            </a:r>
            <a:r>
              <a:rPr lang="fr-CA" sz="2400" b="1" dirty="0"/>
              <a:t>oligotrophe</a:t>
            </a:r>
            <a:r>
              <a:rPr lang="fr-CA" sz="2400" dirty="0"/>
              <a:t> par </a:t>
            </a:r>
          </a:p>
          <a:p>
            <a:pPr marL="0" indent="0">
              <a:buNone/>
            </a:pPr>
            <a:r>
              <a:rPr lang="fr-CA" sz="2400" dirty="0"/>
              <a:t>le Réseau de surveillance volontaire des lacs, </a:t>
            </a:r>
          </a:p>
          <a:p>
            <a:pPr marL="0" indent="0">
              <a:buNone/>
            </a:pPr>
            <a:r>
              <a:rPr lang="fr-CA" sz="2400" b="1" dirty="0"/>
              <a:t>donc lac à préserver</a:t>
            </a:r>
          </a:p>
        </p:txBody>
      </p:sp>
      <p:pic>
        <p:nvPicPr>
          <p:cNvPr id="7" name="Image 6">
            <a:extLst>
              <a:ext uri="{FF2B5EF4-FFF2-40B4-BE49-F238E27FC236}">
                <a16:creationId xmlns:a16="http://schemas.microsoft.com/office/drawing/2014/main" id="{E0A89A53-95AD-91CE-BFC4-56954AC609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935" y="2287238"/>
            <a:ext cx="10917936" cy="3411855"/>
          </a:xfrm>
          <a:prstGeom prst="rect">
            <a:avLst/>
          </a:prstGeom>
        </p:spPr>
      </p:pic>
      <p:sp>
        <p:nvSpPr>
          <p:cNvPr id="8" name="ZoneTexte 7">
            <a:extLst>
              <a:ext uri="{FF2B5EF4-FFF2-40B4-BE49-F238E27FC236}">
                <a16:creationId xmlns:a16="http://schemas.microsoft.com/office/drawing/2014/main" id="{1D7D58B2-4F71-0D59-13AB-EB2CDFFA2248}"/>
              </a:ext>
            </a:extLst>
          </p:cNvPr>
          <p:cNvSpPr txBox="1"/>
          <p:nvPr/>
        </p:nvSpPr>
        <p:spPr>
          <a:xfrm>
            <a:off x="881392" y="5699093"/>
            <a:ext cx="10417021" cy="707886"/>
          </a:xfrm>
          <a:prstGeom prst="rect">
            <a:avLst/>
          </a:prstGeom>
          <a:noFill/>
        </p:spPr>
        <p:txBody>
          <a:bodyPr wrap="square">
            <a:spAutoFit/>
          </a:bodyPr>
          <a:lstStyle/>
          <a:p>
            <a:r>
              <a:rPr lang="fr-CA" sz="2000" b="1" dirty="0"/>
              <a:t>Eau potable : </a:t>
            </a:r>
            <a:r>
              <a:rPr lang="fr-CA" sz="2000" dirty="0"/>
              <a:t>Le lac sert d’approvisionnement en eau pour de nombreux riverains qui n’ont qu’à la traiter de façon primaire pour la rendre potable, ce qui constitue </a:t>
            </a:r>
            <a:r>
              <a:rPr lang="fr-CA" sz="2000" b="1" dirty="0"/>
              <a:t>un atout de taille</a:t>
            </a:r>
            <a:r>
              <a:rPr lang="fr-CA" sz="2000" dirty="0"/>
              <a:t>.</a:t>
            </a:r>
          </a:p>
        </p:txBody>
      </p:sp>
      <p:sp>
        <p:nvSpPr>
          <p:cNvPr id="4" name="Espace réservé du numéro de diapositive 3">
            <a:extLst>
              <a:ext uri="{FF2B5EF4-FFF2-40B4-BE49-F238E27FC236}">
                <a16:creationId xmlns:a16="http://schemas.microsoft.com/office/drawing/2014/main" id="{15FCACB8-73E3-B4A3-EFF2-E9B1D759E414}"/>
              </a:ext>
            </a:extLst>
          </p:cNvPr>
          <p:cNvSpPr>
            <a:spLocks noGrp="1"/>
          </p:cNvSpPr>
          <p:nvPr>
            <p:ph type="sldNum" sz="quarter" idx="12"/>
          </p:nvPr>
        </p:nvSpPr>
        <p:spPr/>
        <p:txBody>
          <a:bodyPr/>
          <a:lstStyle/>
          <a:p>
            <a:fld id="{5348D777-39FF-2F44-B05F-1666FE73ED5C}" type="slidenum">
              <a:rPr lang="fr-CA" smtClean="0"/>
              <a:t>7</a:t>
            </a:fld>
            <a:endParaRPr lang="fr-CA"/>
          </a:p>
        </p:txBody>
      </p:sp>
    </p:spTree>
    <p:extLst>
      <p:ext uri="{BB962C8B-B14F-4D97-AF65-F5344CB8AC3E}">
        <p14:creationId xmlns:p14="http://schemas.microsoft.com/office/powerpoint/2010/main" val="177660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du contenu 7">
            <a:extLst>
              <a:ext uri="{FF2B5EF4-FFF2-40B4-BE49-F238E27FC236}">
                <a16:creationId xmlns:a16="http://schemas.microsoft.com/office/drawing/2014/main" id="{7FA700B2-626E-0FDF-C989-6854C9B4626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A1C63D7D-3987-A38E-A855-4C2276FC347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Stations de lavage et accès</a:t>
            </a:r>
          </a:p>
        </p:txBody>
      </p:sp>
      <p:sp>
        <p:nvSpPr>
          <p:cNvPr id="6" name="ZoneTexte 5">
            <a:extLst>
              <a:ext uri="{FF2B5EF4-FFF2-40B4-BE49-F238E27FC236}">
                <a16:creationId xmlns:a16="http://schemas.microsoft.com/office/drawing/2014/main" id="{17F13B3D-28E2-1203-5FC0-8927F4650936}"/>
              </a:ext>
            </a:extLst>
          </p:cNvPr>
          <p:cNvSpPr txBox="1"/>
          <p:nvPr/>
        </p:nvSpPr>
        <p:spPr>
          <a:xfrm>
            <a:off x="838200" y="2069086"/>
            <a:ext cx="3988981" cy="4423789"/>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000" dirty="0">
                <a:effectLst/>
              </a:rPr>
              <a:t>La </a:t>
            </a:r>
            <a:r>
              <a:rPr lang="en-US" sz="2000" dirty="0" err="1">
                <a:effectLst/>
              </a:rPr>
              <a:t>municipalité</a:t>
            </a:r>
            <a:r>
              <a:rPr lang="en-US" sz="2000" dirty="0">
                <a:effectLst/>
              </a:rPr>
              <a:t> de Wentworth-Nord qui </a:t>
            </a:r>
            <a:r>
              <a:rPr lang="en-US" sz="2000" dirty="0" err="1">
                <a:effectLst/>
              </a:rPr>
              <a:t>est</a:t>
            </a:r>
            <a:r>
              <a:rPr lang="en-US" sz="2000" dirty="0">
                <a:effectLst/>
              </a:rPr>
              <a:t> </a:t>
            </a:r>
            <a:r>
              <a:rPr lang="en-US" sz="2000" dirty="0" err="1">
                <a:effectLst/>
              </a:rPr>
              <a:t>située</a:t>
            </a:r>
            <a:r>
              <a:rPr lang="en-US" sz="2000" dirty="0">
                <a:effectLst/>
              </a:rPr>
              <a:t> à </a:t>
            </a:r>
            <a:r>
              <a:rPr lang="en-US" sz="2000" dirty="0" err="1">
                <a:effectLst/>
              </a:rPr>
              <a:t>proximité</a:t>
            </a:r>
            <a:r>
              <a:rPr lang="en-US" sz="2000" dirty="0">
                <a:effectLst/>
              </a:rPr>
              <a:t> du lac, </a:t>
            </a:r>
            <a:r>
              <a:rPr lang="en-US" sz="2000" dirty="0" err="1">
                <a:effectLst/>
              </a:rPr>
              <a:t>possède</a:t>
            </a:r>
            <a:r>
              <a:rPr lang="en-US" sz="2000" dirty="0">
                <a:effectLst/>
              </a:rPr>
              <a:t> trois stations de lavage de bateaux, </a:t>
            </a:r>
            <a:r>
              <a:rPr lang="en-US" sz="2000" dirty="0" err="1">
                <a:effectLst/>
              </a:rPr>
              <a:t>dont</a:t>
            </a:r>
            <a:r>
              <a:rPr lang="en-US" sz="2000" dirty="0">
                <a:effectLst/>
              </a:rPr>
              <a:t> </a:t>
            </a:r>
            <a:r>
              <a:rPr lang="en-US" sz="2000" dirty="0" err="1">
                <a:effectLst/>
              </a:rPr>
              <a:t>une</a:t>
            </a:r>
            <a:r>
              <a:rPr lang="en-US" sz="2000" dirty="0">
                <a:effectLst/>
              </a:rPr>
              <a:t> </a:t>
            </a:r>
            <a:r>
              <a:rPr lang="en-US" sz="2000" dirty="0" err="1">
                <a:effectLst/>
              </a:rPr>
              <a:t>située</a:t>
            </a:r>
            <a:r>
              <a:rPr lang="en-US" sz="2000" dirty="0">
                <a:effectLst/>
              </a:rPr>
              <a:t> à environ 5 km du lac Laurel </a:t>
            </a:r>
          </a:p>
          <a:p>
            <a:pPr indent="-228600">
              <a:lnSpc>
                <a:spcPct val="90000"/>
              </a:lnSpc>
              <a:spcAft>
                <a:spcPts val="600"/>
              </a:spcAft>
              <a:buFont typeface="Arial" panose="020B0604020202020204" pitchFamily="34" charset="0"/>
              <a:buChar char="•"/>
            </a:pPr>
            <a:r>
              <a:rPr lang="en-US" sz="2000" dirty="0">
                <a:effectLst/>
              </a:rPr>
              <a:t>Un </a:t>
            </a:r>
            <a:r>
              <a:rPr lang="en-US" sz="2000" dirty="0" err="1">
                <a:effectLst/>
              </a:rPr>
              <a:t>système</a:t>
            </a:r>
            <a:r>
              <a:rPr lang="en-US" sz="2000" dirty="0">
                <a:effectLst/>
              </a:rPr>
              <a:t> de vignettes </a:t>
            </a:r>
            <a:r>
              <a:rPr lang="en-US" sz="2000" dirty="0" err="1">
                <a:effectLst/>
              </a:rPr>
              <a:t>est</a:t>
            </a:r>
            <a:r>
              <a:rPr lang="en-US" sz="2000" dirty="0">
                <a:effectLst/>
              </a:rPr>
              <a:t> </a:t>
            </a:r>
            <a:r>
              <a:rPr lang="en-US" sz="2000" dirty="0" err="1"/>
              <a:t>en</a:t>
            </a:r>
            <a:r>
              <a:rPr lang="en-US" sz="2000" dirty="0"/>
              <a:t> </a:t>
            </a:r>
            <a:r>
              <a:rPr lang="en-US" sz="2000" dirty="0" err="1"/>
              <a:t>vigueur</a:t>
            </a:r>
            <a:r>
              <a:rPr lang="en-US" sz="2000" dirty="0"/>
              <a:t> pour les </a:t>
            </a:r>
            <a:r>
              <a:rPr lang="en-US" sz="2000" dirty="0" err="1"/>
              <a:t>riverains</a:t>
            </a:r>
            <a:r>
              <a:rPr lang="en-US" sz="2000" dirty="0"/>
              <a:t> dans les deux </a:t>
            </a:r>
            <a:r>
              <a:rPr lang="en-US" sz="2000" dirty="0" err="1"/>
              <a:t>municipalités</a:t>
            </a:r>
            <a:r>
              <a:rPr lang="en-US" sz="2000" dirty="0"/>
              <a:t>. Un coupon de lavage assure </a:t>
            </a:r>
            <a:r>
              <a:rPr lang="en-US" sz="2000" dirty="0" err="1"/>
              <a:t>que</a:t>
            </a:r>
            <a:r>
              <a:rPr lang="en-US" sz="2000" dirty="0"/>
              <a:t> les </a:t>
            </a:r>
            <a:r>
              <a:rPr lang="en-US" sz="2000" dirty="0" err="1"/>
              <a:t>visiteurs</a:t>
            </a:r>
            <a:r>
              <a:rPr lang="en-US" sz="2000" dirty="0"/>
              <a:t> </a:t>
            </a:r>
            <a:r>
              <a:rPr lang="en-US" sz="2000" dirty="0" err="1"/>
              <a:t>ont</a:t>
            </a:r>
            <a:r>
              <a:rPr lang="en-US" sz="2000" dirty="0"/>
              <a:t> </a:t>
            </a:r>
            <a:r>
              <a:rPr lang="en-US" sz="2000" dirty="0" err="1"/>
              <a:t>lavé</a:t>
            </a:r>
            <a:r>
              <a:rPr lang="en-US" sz="2000" dirty="0"/>
              <a:t> </a:t>
            </a:r>
            <a:r>
              <a:rPr lang="en-US" sz="2000" dirty="0" err="1"/>
              <a:t>leurs</a:t>
            </a:r>
            <a:r>
              <a:rPr lang="en-US" sz="2000" dirty="0"/>
              <a:t> </a:t>
            </a:r>
            <a:r>
              <a:rPr lang="en-US" sz="2000" dirty="0" err="1"/>
              <a:t>embarcations</a:t>
            </a:r>
            <a:r>
              <a:rPr lang="en-US" sz="2000" dirty="0"/>
              <a:t>.</a:t>
            </a:r>
          </a:p>
          <a:p>
            <a:pPr indent="-228600">
              <a:lnSpc>
                <a:spcPct val="90000"/>
              </a:lnSpc>
              <a:spcAft>
                <a:spcPts val="600"/>
              </a:spcAft>
              <a:buFont typeface="Arial" panose="020B0604020202020204" pitchFamily="34" charset="0"/>
              <a:buChar char="•"/>
            </a:pPr>
            <a:r>
              <a:rPr lang="en-US" sz="2000" dirty="0"/>
              <a:t>Il </a:t>
            </a:r>
            <a:r>
              <a:rPr lang="en-US" sz="2000" dirty="0" err="1"/>
              <a:t>n’y</a:t>
            </a:r>
            <a:r>
              <a:rPr lang="en-US" sz="2000" dirty="0"/>
              <a:t> a pas de </a:t>
            </a:r>
            <a:r>
              <a:rPr lang="en-US" sz="2000" dirty="0" err="1"/>
              <a:t>rampe</a:t>
            </a:r>
            <a:r>
              <a:rPr lang="en-US" sz="2000" dirty="0"/>
              <a:t> </a:t>
            </a:r>
            <a:r>
              <a:rPr lang="en-US" sz="2000" dirty="0" err="1"/>
              <a:t>d’accès</a:t>
            </a:r>
            <a:r>
              <a:rPr lang="en-US" sz="2000" dirty="0"/>
              <a:t> </a:t>
            </a:r>
            <a:r>
              <a:rPr lang="en-US" sz="2000" dirty="0" err="1"/>
              <a:t>publique</a:t>
            </a:r>
            <a:r>
              <a:rPr lang="en-US" sz="2000" dirty="0"/>
              <a:t>. Les </a:t>
            </a:r>
            <a:r>
              <a:rPr lang="en-US" sz="2000" dirty="0" err="1"/>
              <a:t>riverains</a:t>
            </a:r>
            <a:r>
              <a:rPr lang="en-US" sz="2000" dirty="0"/>
              <a:t> </a:t>
            </a:r>
            <a:r>
              <a:rPr lang="en-US" sz="2000" dirty="0" err="1"/>
              <a:t>utilisent</a:t>
            </a:r>
            <a:r>
              <a:rPr lang="en-US" sz="2000" dirty="0"/>
              <a:t> </a:t>
            </a:r>
            <a:r>
              <a:rPr lang="en-US" sz="2000" dirty="0" err="1"/>
              <a:t>une</a:t>
            </a:r>
            <a:r>
              <a:rPr lang="en-US" sz="2000" dirty="0"/>
              <a:t> </a:t>
            </a:r>
            <a:r>
              <a:rPr lang="en-US" sz="2000" dirty="0" err="1"/>
              <a:t>rampe</a:t>
            </a:r>
            <a:r>
              <a:rPr lang="en-US" sz="2000" dirty="0"/>
              <a:t> </a:t>
            </a:r>
            <a:r>
              <a:rPr lang="en-US" sz="2000" dirty="0" err="1"/>
              <a:t>privée</a:t>
            </a:r>
            <a:r>
              <a:rPr lang="en-US" sz="2000" dirty="0"/>
              <a:t> avec la permission du propriétaire, </a:t>
            </a:r>
            <a:r>
              <a:rPr lang="en-US" sz="2000" dirty="0" err="1"/>
              <a:t>contre</a:t>
            </a:r>
            <a:r>
              <a:rPr lang="en-US" sz="2000" dirty="0"/>
              <a:t> retribution.</a:t>
            </a:r>
          </a:p>
          <a:p>
            <a:pPr indent="-228600">
              <a:lnSpc>
                <a:spcPct val="90000"/>
              </a:lnSpc>
              <a:spcAft>
                <a:spcPts val="600"/>
              </a:spcAft>
              <a:buFont typeface="Arial" panose="020B0604020202020204" pitchFamily="34" charset="0"/>
              <a:buChar char="•"/>
            </a:pPr>
            <a:endParaRPr lang="en-US" sz="2000" dirty="0"/>
          </a:p>
        </p:txBody>
      </p:sp>
      <p:sp>
        <p:nvSpPr>
          <p:cNvPr id="3" name="Espace réservé du numéro de diapositive 2">
            <a:extLst>
              <a:ext uri="{FF2B5EF4-FFF2-40B4-BE49-F238E27FC236}">
                <a16:creationId xmlns:a16="http://schemas.microsoft.com/office/drawing/2014/main" id="{54325489-C067-4413-E3E6-FED4A87F1D1F}"/>
              </a:ext>
            </a:extLst>
          </p:cNvPr>
          <p:cNvSpPr>
            <a:spLocks noGrp="1"/>
          </p:cNvSpPr>
          <p:nvPr>
            <p:ph type="sldNum" sz="quarter" idx="12"/>
          </p:nvPr>
        </p:nvSpPr>
        <p:spPr/>
        <p:txBody>
          <a:bodyPr/>
          <a:lstStyle/>
          <a:p>
            <a:fld id="{5348D777-39FF-2F44-B05F-1666FE73ED5C}" type="slidenum">
              <a:rPr lang="fr-CA" smtClean="0"/>
              <a:t>8</a:t>
            </a:fld>
            <a:endParaRPr lang="fr-CA"/>
          </a:p>
        </p:txBody>
      </p:sp>
    </p:spTree>
    <p:extLst>
      <p:ext uri="{BB962C8B-B14F-4D97-AF65-F5344CB8AC3E}">
        <p14:creationId xmlns:p14="http://schemas.microsoft.com/office/powerpoint/2010/main" val="142089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3C0425-A328-620D-2336-B726B200433F}"/>
              </a:ext>
            </a:extLst>
          </p:cNvPr>
          <p:cNvSpPr>
            <a:spLocks noGrp="1"/>
          </p:cNvSpPr>
          <p:nvPr>
            <p:ph type="title"/>
          </p:nvPr>
        </p:nvSpPr>
        <p:spPr>
          <a:xfrm>
            <a:off x="1137035" y="603622"/>
            <a:ext cx="4282380" cy="1322944"/>
          </a:xfrm>
        </p:spPr>
        <p:txBody>
          <a:bodyPr>
            <a:normAutofit/>
          </a:bodyPr>
          <a:lstStyle/>
          <a:p>
            <a:r>
              <a:rPr lang="fr-CA">
                <a:solidFill>
                  <a:schemeClr val="tx1">
                    <a:lumMod val="85000"/>
                    <a:lumOff val="15000"/>
                  </a:schemeClr>
                </a:solidFill>
              </a:rPr>
              <a:t>Activités pratiquées</a:t>
            </a:r>
          </a:p>
        </p:txBody>
      </p:sp>
      <p:sp>
        <p:nvSpPr>
          <p:cNvPr id="3" name="Espace réservé du contenu 2">
            <a:extLst>
              <a:ext uri="{FF2B5EF4-FFF2-40B4-BE49-F238E27FC236}">
                <a16:creationId xmlns:a16="http://schemas.microsoft.com/office/drawing/2014/main" id="{69C63DA9-3AE0-BB20-45AC-53D1D58DFD77}"/>
              </a:ext>
            </a:extLst>
          </p:cNvPr>
          <p:cNvSpPr>
            <a:spLocks noGrp="1"/>
          </p:cNvSpPr>
          <p:nvPr>
            <p:ph idx="1"/>
          </p:nvPr>
        </p:nvSpPr>
        <p:spPr>
          <a:xfrm>
            <a:off x="1137034" y="2207977"/>
            <a:ext cx="4462100" cy="4046401"/>
          </a:xfrm>
        </p:spPr>
        <p:txBody>
          <a:bodyPr>
            <a:normAutofit/>
          </a:bodyPr>
          <a:lstStyle/>
          <a:p>
            <a:r>
              <a:rPr lang="fr-CA" sz="2400" dirty="0">
                <a:solidFill>
                  <a:schemeClr val="tx1">
                    <a:lumMod val="85000"/>
                    <a:lumOff val="15000"/>
                  </a:schemeClr>
                </a:solidFill>
              </a:rPr>
              <a:t>Activités non motorisées :</a:t>
            </a:r>
          </a:p>
          <a:p>
            <a:pPr lvl="1"/>
            <a:r>
              <a:rPr lang="fr-CA" dirty="0">
                <a:solidFill>
                  <a:schemeClr val="tx1">
                    <a:lumMod val="85000"/>
                    <a:lumOff val="15000"/>
                  </a:schemeClr>
                </a:solidFill>
              </a:rPr>
              <a:t>Natation, planche à pagaie, pédalo, kayak, canot, voile</a:t>
            </a:r>
          </a:p>
          <a:p>
            <a:r>
              <a:rPr lang="fr-CA" sz="2400" dirty="0">
                <a:solidFill>
                  <a:schemeClr val="tx1">
                    <a:lumMod val="85000"/>
                    <a:lumOff val="15000"/>
                  </a:schemeClr>
                </a:solidFill>
              </a:rPr>
              <a:t>Activités motorisées: </a:t>
            </a:r>
          </a:p>
          <a:p>
            <a:pPr lvl="1"/>
            <a:r>
              <a:rPr lang="fr-CA" dirty="0">
                <a:solidFill>
                  <a:schemeClr val="tx1">
                    <a:lumMod val="85000"/>
                    <a:lumOff val="15000"/>
                  </a:schemeClr>
                </a:solidFill>
              </a:rPr>
              <a:t>Ponton, chaloupe, pêche, bateaux, remorquage (ski nautique, wake, bouées, etc.)</a:t>
            </a:r>
          </a:p>
          <a:p>
            <a:pPr lvl="1"/>
            <a:r>
              <a:rPr lang="fr-CA" dirty="0">
                <a:solidFill>
                  <a:schemeClr val="tx1">
                    <a:lumMod val="85000"/>
                    <a:lumOff val="15000"/>
                  </a:schemeClr>
                </a:solidFill>
              </a:rPr>
              <a:t>surf sur le sillage depuis 2025 </a:t>
            </a:r>
          </a:p>
        </p:txBody>
      </p:sp>
      <p:pic>
        <p:nvPicPr>
          <p:cNvPr id="5" name="Image 4">
            <a:extLst>
              <a:ext uri="{FF2B5EF4-FFF2-40B4-BE49-F238E27FC236}">
                <a16:creationId xmlns:a16="http://schemas.microsoft.com/office/drawing/2014/main" id="{7533A1DF-976E-D885-A1AD-AC221CFC5A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7" name="Image 6">
            <a:extLst>
              <a:ext uri="{FF2B5EF4-FFF2-40B4-BE49-F238E27FC236}">
                <a16:creationId xmlns:a16="http://schemas.microsoft.com/office/drawing/2014/main" id="{303E8C3B-5050-D778-E39A-FC0E041B14D9}"/>
              </a:ext>
            </a:extLst>
          </p:cNvPr>
          <p:cNvPicPr>
            <a:picLocks noChangeAspect="1"/>
          </p:cNvPicPr>
          <p:nvPr/>
        </p:nvPicPr>
        <p:blipFill>
          <a:blip r:embed="rId3" cstate="screen">
            <a:extLst>
              <a:ext uri="{28A0092B-C50C-407E-A947-70E740481C1C}">
                <a14:useLocalDpi xmlns:a14="http://schemas.microsoft.com/office/drawing/2010/main"/>
              </a:ext>
            </a:extLst>
          </a:blip>
          <a:srcRect r="-3" b="-3"/>
          <a:stretch>
            <a:fillRect/>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
        <p:nvSpPr>
          <p:cNvPr id="4" name="Espace réservé du numéro de diapositive 3">
            <a:extLst>
              <a:ext uri="{FF2B5EF4-FFF2-40B4-BE49-F238E27FC236}">
                <a16:creationId xmlns:a16="http://schemas.microsoft.com/office/drawing/2014/main" id="{DB07D648-395D-BAE5-7EAC-556A2F83D6A8}"/>
              </a:ext>
            </a:extLst>
          </p:cNvPr>
          <p:cNvSpPr>
            <a:spLocks noGrp="1"/>
          </p:cNvSpPr>
          <p:nvPr>
            <p:ph type="sldNum" sz="quarter" idx="12"/>
          </p:nvPr>
        </p:nvSpPr>
        <p:spPr/>
        <p:txBody>
          <a:bodyPr/>
          <a:lstStyle/>
          <a:p>
            <a:fld id="{5348D777-39FF-2F44-B05F-1666FE73ED5C}" type="slidenum">
              <a:rPr lang="fr-CA" smtClean="0"/>
              <a:t>9</a:t>
            </a:fld>
            <a:endParaRPr lang="fr-CA"/>
          </a:p>
        </p:txBody>
      </p:sp>
    </p:spTree>
    <p:extLst>
      <p:ext uri="{BB962C8B-B14F-4D97-AF65-F5344CB8AC3E}">
        <p14:creationId xmlns:p14="http://schemas.microsoft.com/office/powerpoint/2010/main" val="191796865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7FEE6110C64A4B95A253BB49C5A65B" ma:contentTypeVersion="18" ma:contentTypeDescription="Crée un document." ma:contentTypeScope="" ma:versionID="41e1b10322fa29140c3816c2aca15394">
  <xsd:schema xmlns:xsd="http://www.w3.org/2001/XMLSchema" xmlns:xs="http://www.w3.org/2001/XMLSchema" xmlns:p="http://schemas.microsoft.com/office/2006/metadata/properties" xmlns:ns2="189dc408-8207-4fc0-8abd-a706a3210c33" xmlns:ns3="8e780a97-c2fc-458c-a3a6-99fb266328fd" targetNamespace="http://schemas.microsoft.com/office/2006/metadata/properties" ma:root="true" ma:fieldsID="a6b06a67c7048c2db1b97f1aba39531a" ns2:_="" ns3:_="">
    <xsd:import namespace="189dc408-8207-4fc0-8abd-a706a3210c33"/>
    <xsd:import namespace="8e780a97-c2fc-458c-a3a6-99fb266328f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9dc408-8207-4fc0-8abd-a706a3210c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752231f9-1055-43bd-8c69-8d47ee1f6f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780a97-c2fc-458c-a3a6-99fb266328f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0dc3517-6cb0-413a-86b7-66325bc330e9}" ma:internalName="TaxCatchAll" ma:showField="CatchAllData" ma:web="8e780a97-c2fc-458c-a3a6-99fb266328f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780a97-c2fc-458c-a3a6-99fb266328fd" xsi:nil="true"/>
    <lcf76f155ced4ddcb4097134ff3c332f xmlns="189dc408-8207-4fc0-8abd-a706a3210c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E24E3DB-03A0-4306-AD04-D1EBC735610F}"/>
</file>

<file path=customXml/itemProps2.xml><?xml version="1.0" encoding="utf-8"?>
<ds:datastoreItem xmlns:ds="http://schemas.openxmlformats.org/officeDocument/2006/customXml" ds:itemID="{86238C45-4ED1-4E86-927D-493A66A45437}"/>
</file>

<file path=customXml/itemProps3.xml><?xml version="1.0" encoding="utf-8"?>
<ds:datastoreItem xmlns:ds="http://schemas.openxmlformats.org/officeDocument/2006/customXml" ds:itemID="{C5635073-D6BB-404B-B219-FEF9BC89E1F5}"/>
</file>

<file path=docProps/app.xml><?xml version="1.0" encoding="utf-8"?>
<Properties xmlns="http://schemas.openxmlformats.org/officeDocument/2006/extended-properties" xmlns:vt="http://schemas.openxmlformats.org/officeDocument/2006/docPropsVTypes">
  <TotalTime>7232</TotalTime>
  <Words>2038</Words>
  <Application>Microsoft Macintosh PowerPoint</Application>
  <PresentationFormat>Grand écran</PresentationFormat>
  <Paragraphs>208</Paragraphs>
  <Slides>30</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30</vt:i4>
      </vt:variant>
    </vt:vector>
  </HeadingPairs>
  <TitlesOfParts>
    <vt:vector size="35" baseType="lpstr">
      <vt:lpstr>Aptos</vt:lpstr>
      <vt:lpstr>Aptos Display</vt:lpstr>
      <vt:lpstr>Arial</vt:lpstr>
      <vt:lpstr>Calibri</vt:lpstr>
      <vt:lpstr>Thème Office</vt:lpstr>
      <vt:lpstr> Consultation publique sur les restrictions à la navigation  </vt:lpstr>
      <vt:lpstr>Objectif de la rencontre</vt:lpstr>
      <vt:lpstr>Localisation du lac Laurel</vt:lpstr>
      <vt:lpstr>Carte bathymétrique du lac Laurel</vt:lpstr>
      <vt:lpstr>Population</vt:lpstr>
      <vt:lpstr>Embarcations motorisées</vt:lpstr>
      <vt:lpstr>Qualité de l’eau - Niveau trophique</vt:lpstr>
      <vt:lpstr>Stations de lavage et accès</vt:lpstr>
      <vt:lpstr>Activités pratiquées</vt:lpstr>
      <vt:lpstr>2. Problématiques</vt:lpstr>
      <vt:lpstr>Faible dimension du lac </vt:lpstr>
      <vt:lpstr>Érosion des berges</vt:lpstr>
      <vt:lpstr>Brassage des sédiments</vt:lpstr>
      <vt:lpstr>Lutte aux plantes envahissantes </vt:lpstr>
      <vt:lpstr>Sécurité</vt:lpstr>
      <vt:lpstr>Bris des infrastructures des riverains et brassage des autres embarcations </vt:lpstr>
      <vt:lpstr>Exemple d’un lac pour lequel les riverains se battent :  le lac Sept-Îles</vt:lpstr>
      <vt:lpstr>Source d’eau potable à risque </vt:lpstr>
      <vt:lpstr>Qualité de l’eau compromise </vt:lpstr>
      <vt:lpstr>Code d’éthique non respecté  et incivilités </vt:lpstr>
      <vt:lpstr>Absence de réglementation</vt:lpstr>
      <vt:lpstr>3. Processus de consultation</vt:lpstr>
      <vt:lpstr>4. Restrictions proposées</vt:lpstr>
      <vt:lpstr>Présentation PowerPoint</vt:lpstr>
      <vt:lpstr>Présentation PowerPoint</vt:lpstr>
      <vt:lpstr>Présentation PowerPoint</vt:lpstr>
      <vt:lpstr>Présentation PowerPoint</vt:lpstr>
      <vt:lpstr>Présentation PowerPoint</vt:lpstr>
      <vt:lpstr>Prochaines étapes</vt:lpstr>
      <vt:lpstr>PÉRIODE DE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Denise Cloutier</dc:creator>
  <cp:lastModifiedBy>Denise Cloutier</cp:lastModifiedBy>
  <cp:revision>28</cp:revision>
  <cp:lastPrinted>2025-10-11T00:59:55Z</cp:lastPrinted>
  <dcterms:created xsi:type="dcterms:W3CDTF">2025-10-08T18:33:06Z</dcterms:created>
  <dcterms:modified xsi:type="dcterms:W3CDTF">2025-10-15T14:34:35Z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0x010100907FEE6110C64A4B95A253BB49C5A65B</vt:lpwstr>
  </property>
</Properties>
</file>